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0" r:id="rId3"/>
    <p:sldId id="291" r:id="rId4"/>
    <p:sldId id="292" r:id="rId5"/>
    <p:sldId id="293" r:id="rId6"/>
    <p:sldId id="306" r:id="rId7"/>
    <p:sldId id="307" r:id="rId8"/>
    <p:sldId id="309" r:id="rId9"/>
    <p:sldId id="308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85" r:id="rId19"/>
    <p:sldId id="286" r:id="rId20"/>
    <p:sldId id="287" r:id="rId21"/>
    <p:sldId id="288" r:id="rId22"/>
    <p:sldId id="295" r:id="rId23"/>
    <p:sldId id="267" r:id="rId24"/>
    <p:sldId id="268" r:id="rId25"/>
    <p:sldId id="269" r:id="rId26"/>
    <p:sldId id="270" r:id="rId27"/>
    <p:sldId id="271" r:id="rId28"/>
    <p:sldId id="296" r:id="rId29"/>
    <p:sldId id="283" r:id="rId30"/>
    <p:sldId id="284" r:id="rId31"/>
    <p:sldId id="298" r:id="rId32"/>
    <p:sldId id="299" r:id="rId33"/>
    <p:sldId id="300" r:id="rId34"/>
    <p:sldId id="301" r:id="rId35"/>
    <p:sldId id="302" r:id="rId36"/>
    <p:sldId id="303" r:id="rId37"/>
    <p:sldId id="304" r:id="rId38"/>
    <p:sldId id="276" r:id="rId39"/>
    <p:sldId id="277" r:id="rId40"/>
    <p:sldId id="278" r:id="rId41"/>
    <p:sldId id="305" r:id="rId42"/>
    <p:sldId id="310" r:id="rId4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6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D2734DE-D9C5-4475-B0E3-2FCC248D1EF0}" type="datetimeFigureOut">
              <a:rPr lang="pt-BR" smtClean="0"/>
              <a:pPr/>
              <a:t>06/11/2012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8F35960-5F80-4DDD-A110-BCDE3692584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34DE-D9C5-4475-B0E3-2FCC248D1EF0}" type="datetimeFigureOut">
              <a:rPr lang="pt-BR" smtClean="0"/>
              <a:pPr/>
              <a:t>06/11/2012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35960-5F80-4DDD-A110-BCDE3692584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D2734DE-D9C5-4475-B0E3-2FCC248D1EF0}" type="datetimeFigureOut">
              <a:rPr lang="pt-BR" smtClean="0"/>
              <a:pPr/>
              <a:t>06/11/2012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8F35960-5F80-4DDD-A110-BCDE3692584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34DE-D9C5-4475-B0E3-2FCC248D1EF0}" type="datetimeFigureOut">
              <a:rPr lang="pt-BR" smtClean="0"/>
              <a:pPr/>
              <a:t>06/11/2012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8F35960-5F80-4DDD-A110-BCDE3692584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Retâ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34DE-D9C5-4475-B0E3-2FCC248D1EF0}" type="datetimeFigureOut">
              <a:rPr lang="pt-BR" smtClean="0"/>
              <a:pPr/>
              <a:t>06/11/2012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8F35960-5F80-4DDD-A110-BCDE3692584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D2734DE-D9C5-4475-B0E3-2FCC248D1EF0}" type="datetimeFigureOut">
              <a:rPr lang="pt-BR" smtClean="0"/>
              <a:pPr/>
              <a:t>06/11/2012</a:t>
            </a:fld>
            <a:endParaRPr lang="pt-BR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8F35960-5F80-4DDD-A110-BCDE3692584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D2734DE-D9C5-4475-B0E3-2FCC248D1EF0}" type="datetimeFigureOut">
              <a:rPr lang="pt-BR" smtClean="0"/>
              <a:pPr/>
              <a:t>06/11/2012</a:t>
            </a:fld>
            <a:endParaRPr lang="pt-BR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8F35960-5F80-4DDD-A110-BCDE3692584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34DE-D9C5-4475-B0E3-2FCC248D1EF0}" type="datetimeFigureOut">
              <a:rPr lang="pt-BR" smtClean="0"/>
              <a:pPr/>
              <a:t>06/11/2012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8F35960-5F80-4DDD-A110-BCDE3692584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34DE-D9C5-4475-B0E3-2FCC248D1EF0}" type="datetimeFigureOut">
              <a:rPr lang="pt-BR" smtClean="0"/>
              <a:pPr/>
              <a:t>06/11/2012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8F35960-5F80-4DDD-A110-BCDE3692584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734DE-D9C5-4475-B0E3-2FCC248D1EF0}" type="datetimeFigureOut">
              <a:rPr lang="pt-BR" smtClean="0"/>
              <a:pPr/>
              <a:t>06/11/2012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8F35960-5F80-4DDD-A110-BCDE3692584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Retâ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D2734DE-D9C5-4475-B0E3-2FCC248D1EF0}" type="datetimeFigureOut">
              <a:rPr lang="pt-BR" smtClean="0"/>
              <a:pPr/>
              <a:t>06/11/2012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8F35960-5F80-4DDD-A110-BCDE3692584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D2734DE-D9C5-4475-B0E3-2FCC248D1EF0}" type="datetimeFigureOut">
              <a:rPr lang="pt-BR" smtClean="0"/>
              <a:pPr/>
              <a:t>06/11/2012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8F35960-5F80-4DDD-A110-BCDE3692584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Recuperação após falha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Lílian Simão Oliveira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 valor da informação disponível numa BD torna importante que esta esteja permanentemente num estado de integridade ou, se tal não for possível, que a sua indisponibilidade ocorra num curto espaço de tempo e que se faça a sua reposição para um estado de integridade.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en-US" sz="4000" b="1" dirty="0" err="1" smtClean="0"/>
              <a:t>Recuperação</a:t>
            </a:r>
            <a:r>
              <a:rPr lang="en-US" sz="4000" b="1" dirty="0" smtClean="0"/>
              <a:t>/</a:t>
            </a:r>
            <a:r>
              <a:rPr lang="en-US" sz="4000" b="1" dirty="0" err="1" smtClean="0"/>
              <a:t>Tolerância</a:t>
            </a:r>
            <a:r>
              <a:rPr lang="en-US" sz="4000" b="1" dirty="0" smtClean="0"/>
              <a:t> </a:t>
            </a:r>
            <a:r>
              <a:rPr lang="en-US" sz="4000" b="1" dirty="0"/>
              <a:t>a </a:t>
            </a:r>
            <a:r>
              <a:rPr lang="en-US" sz="4000" b="1" dirty="0" err="1"/>
              <a:t>Falhas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recuperação/tolerância a falhas tem por objectivo restaurar a BD para um estado de integridade, após a ocorrência de uma falha;</a:t>
            </a:r>
          </a:p>
          <a:p>
            <a:r>
              <a:rPr lang="en-US"/>
              <a:t>Os mecanismos de recuperação baseiam-se na utilização de formas de redundância que quase duplicam a BD, utilizando:</a:t>
            </a:r>
          </a:p>
          <a:p>
            <a:pPr lvl="1"/>
            <a:r>
              <a:rPr lang="en-US" i="1"/>
              <a:t>Backup</a:t>
            </a:r>
            <a:r>
              <a:rPr lang="en-US"/>
              <a:t> e </a:t>
            </a:r>
            <a:r>
              <a:rPr lang="en-US" i="1"/>
              <a:t>transaction log</a:t>
            </a:r>
            <a:endParaRPr 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en-US" sz="4000" b="1" dirty="0" err="1" smtClean="0"/>
              <a:t>Recuperação</a:t>
            </a:r>
            <a:r>
              <a:rPr lang="en-US" sz="4000" b="1" dirty="0" smtClean="0"/>
              <a:t>/</a:t>
            </a:r>
            <a:r>
              <a:rPr lang="en-US" sz="4000" b="1" dirty="0" err="1" smtClean="0"/>
              <a:t>Tolerância</a:t>
            </a:r>
            <a:r>
              <a:rPr lang="en-US" sz="4000" b="1" dirty="0" smtClean="0"/>
              <a:t> </a:t>
            </a:r>
            <a:r>
              <a:rPr lang="en-US" sz="4000" b="1" dirty="0"/>
              <a:t>a </a:t>
            </a:r>
            <a:r>
              <a:rPr lang="en-US" sz="4000" b="1" dirty="0" err="1"/>
              <a:t>Falhas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534400" cy="4114800"/>
          </a:xfrm>
        </p:spPr>
        <p:txBody>
          <a:bodyPr>
            <a:normAutofit/>
          </a:bodyPr>
          <a:lstStyle/>
          <a:p>
            <a:r>
              <a:rPr lang="en-US" dirty="0"/>
              <a:t>Os </a:t>
            </a:r>
            <a:r>
              <a:rPr lang="en-US" i="1" dirty="0"/>
              <a:t>backups</a:t>
            </a:r>
            <a:r>
              <a:rPr lang="en-US" dirty="0"/>
              <a:t> </a:t>
            </a:r>
            <a:r>
              <a:rPr lang="en-US" dirty="0" err="1"/>
              <a:t>são</a:t>
            </a:r>
            <a:r>
              <a:rPr lang="en-US" dirty="0"/>
              <a:t> </a:t>
            </a:r>
            <a:r>
              <a:rPr lang="en-US" dirty="0" err="1"/>
              <a:t>cópias</a:t>
            </a:r>
            <a:r>
              <a:rPr lang="en-US" dirty="0"/>
              <a:t> de </a:t>
            </a:r>
            <a:r>
              <a:rPr lang="en-US" dirty="0" err="1"/>
              <a:t>segurança</a:t>
            </a:r>
            <a:r>
              <a:rPr lang="en-US" dirty="0"/>
              <a:t> </a:t>
            </a:r>
            <a:r>
              <a:rPr lang="en-US" dirty="0" err="1"/>
              <a:t>da</a:t>
            </a:r>
            <a:r>
              <a:rPr lang="en-US" dirty="0"/>
              <a:t> BD,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são</a:t>
            </a:r>
            <a:r>
              <a:rPr lang="en-US" dirty="0"/>
              <a:t> </a:t>
            </a:r>
            <a:r>
              <a:rPr lang="en-US" dirty="0" err="1"/>
              <a:t>executados</a:t>
            </a:r>
            <a:r>
              <a:rPr lang="en-US" dirty="0"/>
              <a:t> </a:t>
            </a:r>
            <a:r>
              <a:rPr lang="en-US" dirty="0" err="1"/>
              <a:t>periodicamente</a:t>
            </a:r>
            <a:r>
              <a:rPr lang="en-US" dirty="0"/>
              <a:t> e </a:t>
            </a:r>
            <a:r>
              <a:rPr lang="en-US" dirty="0" err="1"/>
              <a:t>constituem</a:t>
            </a:r>
            <a:r>
              <a:rPr lang="en-US" dirty="0"/>
              <a:t> um </a:t>
            </a:r>
            <a:r>
              <a:rPr lang="en-US" dirty="0" err="1"/>
              <a:t>ponto</a:t>
            </a:r>
            <a:r>
              <a:rPr lang="en-US" dirty="0"/>
              <a:t> de </a:t>
            </a:r>
            <a:r>
              <a:rPr lang="en-US" dirty="0" err="1"/>
              <a:t>partida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a </a:t>
            </a:r>
            <a:r>
              <a:rPr lang="en-US" dirty="0" err="1"/>
              <a:t>recuperação</a:t>
            </a:r>
            <a:r>
              <a:rPr lang="en-US" dirty="0"/>
              <a:t> </a:t>
            </a:r>
            <a:r>
              <a:rPr lang="en-US" dirty="0" err="1"/>
              <a:t>da</a:t>
            </a:r>
            <a:r>
              <a:rPr lang="en-US" dirty="0"/>
              <a:t> BD </a:t>
            </a:r>
            <a:r>
              <a:rPr lang="en-US" dirty="0" err="1"/>
              <a:t>após</a:t>
            </a:r>
            <a:r>
              <a:rPr lang="en-US" dirty="0"/>
              <a:t> a </a:t>
            </a:r>
            <a:r>
              <a:rPr lang="en-US" dirty="0" err="1"/>
              <a:t>ocorrência</a:t>
            </a:r>
            <a:r>
              <a:rPr lang="en-US" dirty="0"/>
              <a:t> de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falha</a:t>
            </a:r>
            <a:r>
              <a:rPr lang="en-US" dirty="0"/>
              <a:t>, </a:t>
            </a:r>
            <a:r>
              <a:rPr lang="en-US" dirty="0" err="1"/>
              <a:t>independentemente</a:t>
            </a:r>
            <a:r>
              <a:rPr lang="en-US" dirty="0"/>
              <a:t> </a:t>
            </a:r>
            <a:r>
              <a:rPr lang="en-US" dirty="0" err="1"/>
              <a:t>da</a:t>
            </a:r>
            <a:r>
              <a:rPr lang="en-US" dirty="0"/>
              <a:t> </a:t>
            </a:r>
            <a:r>
              <a:rPr lang="en-US" dirty="0" err="1"/>
              <a:t>sua</a:t>
            </a:r>
            <a:r>
              <a:rPr lang="en-US" dirty="0"/>
              <a:t> </a:t>
            </a:r>
            <a:r>
              <a:rPr lang="en-US" dirty="0" err="1"/>
              <a:t>gravidade</a:t>
            </a:r>
            <a:r>
              <a:rPr lang="en-US" dirty="0"/>
              <a:t>;</a:t>
            </a:r>
          </a:p>
          <a:p>
            <a:r>
              <a:rPr lang="en-US" dirty="0" err="1" smtClean="0"/>
              <a:t>Refletem</a:t>
            </a:r>
            <a:r>
              <a:rPr lang="en-US" dirty="0" smtClean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situação</a:t>
            </a:r>
            <a:r>
              <a:rPr lang="en-US" dirty="0"/>
              <a:t> </a:t>
            </a:r>
            <a:r>
              <a:rPr lang="en-US" dirty="0" err="1"/>
              <a:t>passada</a:t>
            </a:r>
            <a:r>
              <a:rPr lang="en-US" dirty="0"/>
              <a:t>, </a:t>
            </a:r>
            <a:r>
              <a:rPr lang="en-US" dirty="0" err="1"/>
              <a:t>donde</a:t>
            </a:r>
            <a:r>
              <a:rPr lang="en-US" dirty="0"/>
              <a:t> a </a:t>
            </a:r>
            <a:r>
              <a:rPr lang="en-US" dirty="0" err="1"/>
              <a:t>reposição</a:t>
            </a:r>
            <a:r>
              <a:rPr lang="en-US" dirty="0"/>
              <a:t> a </a:t>
            </a:r>
            <a:r>
              <a:rPr lang="en-US" dirty="0" err="1"/>
              <a:t>partir</a:t>
            </a:r>
            <a:r>
              <a:rPr lang="en-US" dirty="0"/>
              <a:t> de um </a:t>
            </a:r>
            <a:r>
              <a:rPr lang="en-US" i="1" dirty="0"/>
              <a:t>backup</a:t>
            </a:r>
            <a:r>
              <a:rPr lang="en-US" dirty="0"/>
              <a:t> </a:t>
            </a:r>
            <a:r>
              <a:rPr lang="en-US" dirty="0" err="1"/>
              <a:t>implica</a:t>
            </a:r>
            <a:r>
              <a:rPr lang="en-US" dirty="0"/>
              <a:t> </a:t>
            </a:r>
            <a:r>
              <a:rPr lang="en-US" dirty="0" err="1"/>
              <a:t>perder</a:t>
            </a:r>
            <a:r>
              <a:rPr lang="en-US" dirty="0"/>
              <a:t> </a:t>
            </a:r>
            <a:r>
              <a:rPr lang="en-US" dirty="0" err="1"/>
              <a:t>todas</a:t>
            </a:r>
            <a:r>
              <a:rPr lang="en-US" dirty="0"/>
              <a:t> as </a:t>
            </a:r>
            <a:r>
              <a:rPr lang="en-US" dirty="0" err="1"/>
              <a:t>actualizações</a:t>
            </a:r>
            <a:r>
              <a:rPr lang="en-US" dirty="0"/>
              <a:t> </a:t>
            </a:r>
            <a:r>
              <a:rPr lang="en-US" dirty="0" err="1"/>
              <a:t>posteriores</a:t>
            </a:r>
            <a:r>
              <a:rPr lang="en-US" dirty="0"/>
              <a:t> à </a:t>
            </a:r>
            <a:r>
              <a:rPr lang="en-US" dirty="0" err="1"/>
              <a:t>realização</a:t>
            </a:r>
            <a:r>
              <a:rPr lang="en-US" dirty="0"/>
              <a:t> do </a:t>
            </a:r>
            <a:r>
              <a:rPr lang="en-US" dirty="0" err="1"/>
              <a:t>mesmo</a:t>
            </a:r>
            <a:r>
              <a:rPr lang="en-US" dirty="0"/>
              <a:t>.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en-US" sz="4000" b="1" dirty="0" err="1" smtClean="0"/>
              <a:t>Recuperação</a:t>
            </a:r>
            <a:r>
              <a:rPr lang="en-US" sz="4000" b="1" dirty="0" smtClean="0"/>
              <a:t>/</a:t>
            </a:r>
            <a:r>
              <a:rPr lang="en-US" sz="4000" b="1" dirty="0" err="1" smtClean="0"/>
              <a:t>Tolerância</a:t>
            </a:r>
            <a:r>
              <a:rPr lang="en-US" sz="4000" b="1" dirty="0" smtClean="0"/>
              <a:t> </a:t>
            </a:r>
            <a:r>
              <a:rPr lang="en-US" sz="4000" b="1" dirty="0"/>
              <a:t>a </a:t>
            </a:r>
            <a:r>
              <a:rPr lang="en-US" sz="4000" b="1" dirty="0" err="1"/>
              <a:t>Falhas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382000" cy="4114800"/>
          </a:xfrm>
        </p:spPr>
        <p:txBody>
          <a:bodyPr/>
          <a:lstStyle/>
          <a:p>
            <a:r>
              <a:rPr lang="en-US"/>
              <a:t>Uma forma de minimizar esta situação é aumentando a periodicidade dos </a:t>
            </a:r>
            <a:r>
              <a:rPr lang="en-US" i="1"/>
              <a:t>backups</a:t>
            </a:r>
            <a:r>
              <a:rPr lang="en-US"/>
              <a:t>, o que é um processo pesado, consumidor de recursos e que pode obrigar a paragens dos sistemas;</a:t>
            </a:r>
          </a:p>
          <a:p>
            <a:r>
              <a:rPr lang="en-US"/>
              <a:t>A periodicidade dos </a:t>
            </a:r>
            <a:r>
              <a:rPr lang="en-US" i="1"/>
              <a:t>backups</a:t>
            </a:r>
            <a:r>
              <a:rPr lang="en-US"/>
              <a:t> depende do valor dos dados, do seu volume e da frequência com que são acedidos e alterados;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en-US" sz="4000" b="1" dirty="0" err="1" smtClean="0"/>
              <a:t>Recuperação</a:t>
            </a:r>
            <a:r>
              <a:rPr lang="en-US" sz="4000" b="1" dirty="0" smtClean="0"/>
              <a:t>/</a:t>
            </a:r>
            <a:r>
              <a:rPr lang="en-US" sz="4000" b="1" dirty="0" err="1" smtClean="0"/>
              <a:t>Tolerância</a:t>
            </a:r>
            <a:r>
              <a:rPr lang="en-US" sz="4000" b="1" dirty="0" smtClean="0"/>
              <a:t> </a:t>
            </a:r>
            <a:r>
              <a:rPr lang="en-US" sz="4000" b="1" dirty="0"/>
              <a:t>a </a:t>
            </a:r>
            <a:r>
              <a:rPr lang="en-US" sz="4000" b="1" dirty="0" err="1"/>
              <a:t>Falhas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610600" cy="4114800"/>
          </a:xfrm>
        </p:spPr>
        <p:txBody>
          <a:bodyPr>
            <a:normAutofit/>
          </a:bodyPr>
          <a:lstStyle/>
          <a:p>
            <a:r>
              <a:rPr lang="en-US"/>
              <a:t>O </a:t>
            </a:r>
            <a:r>
              <a:rPr lang="en-US" i="1"/>
              <a:t>backup</a:t>
            </a:r>
            <a:r>
              <a:rPr lang="en-US"/>
              <a:t> é um mecanismo de reposição da BD. Os </a:t>
            </a:r>
            <a:r>
              <a:rPr lang="en-US" i="1"/>
              <a:t>transaction logs</a:t>
            </a:r>
            <a:r>
              <a:rPr lang="en-US"/>
              <a:t> são mecanismos de repetição das transacções ocorridas desde o último </a:t>
            </a:r>
            <a:r>
              <a:rPr lang="en-US" i="1"/>
              <a:t>backup (rollforward);</a:t>
            </a:r>
          </a:p>
          <a:p>
            <a:r>
              <a:rPr lang="en-US"/>
              <a:t>Normalmente para se refazer uma transacção é necessário o ficheiro de </a:t>
            </a:r>
            <a:r>
              <a:rPr lang="en-US" i="1"/>
              <a:t>transaction log</a:t>
            </a:r>
            <a:r>
              <a:rPr lang="en-US"/>
              <a:t>, onde está guardada uma identificação da transacção e uma cópia dos dados actualizados por ela (</a:t>
            </a:r>
            <a:r>
              <a:rPr lang="en-US" i="1"/>
              <a:t>after image</a:t>
            </a:r>
            <a:r>
              <a:rPr lang="en-US"/>
              <a:t>);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en-US" sz="4000" b="1" dirty="0" err="1" smtClean="0"/>
              <a:t>Recuperação</a:t>
            </a:r>
            <a:r>
              <a:rPr lang="en-US" sz="4000" b="1" dirty="0" smtClean="0"/>
              <a:t>/</a:t>
            </a:r>
            <a:r>
              <a:rPr lang="en-US" sz="4000" b="1" dirty="0" err="1" smtClean="0"/>
              <a:t>Tolerância</a:t>
            </a:r>
            <a:r>
              <a:rPr lang="en-US" sz="4000" b="1" dirty="0" smtClean="0"/>
              <a:t> </a:t>
            </a:r>
            <a:r>
              <a:rPr lang="en-US" sz="4000" b="1" dirty="0"/>
              <a:t>a </a:t>
            </a:r>
            <a:r>
              <a:rPr lang="en-US" sz="4000" b="1" dirty="0" err="1"/>
              <a:t>Falhas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686800" cy="4114800"/>
          </a:xfrm>
        </p:spPr>
        <p:txBody>
          <a:bodyPr/>
          <a:lstStyle/>
          <a:p>
            <a:r>
              <a:rPr lang="en-US"/>
              <a:t>Sendo esta a forma mais comum de resolver os problemas provocados por uma falha, têm que existir outros mecanismos que permitam o </a:t>
            </a:r>
            <a:r>
              <a:rPr lang="en-US" i="1"/>
              <a:t>roll back</a:t>
            </a:r>
            <a:r>
              <a:rPr lang="en-US"/>
              <a:t> das transacções não terminadas, ocorridos durante a execução não sucedida das mesmas;</a:t>
            </a:r>
          </a:p>
          <a:p>
            <a:r>
              <a:rPr lang="en-US"/>
              <a:t>Donde o ficheiro </a:t>
            </a:r>
            <a:r>
              <a:rPr lang="en-US" i="1"/>
              <a:t>transaction log</a:t>
            </a:r>
            <a:r>
              <a:rPr lang="en-US"/>
              <a:t> necessita igualmente de guardar os dados anteriores ao início da execução da transacção (</a:t>
            </a:r>
            <a:r>
              <a:rPr lang="en-US" i="1"/>
              <a:t>before-images)</a:t>
            </a:r>
            <a:endParaRPr lang="en-US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en-US" sz="4000" b="1" dirty="0" err="1" smtClean="0"/>
              <a:t>Recuperação</a:t>
            </a:r>
            <a:r>
              <a:rPr lang="en-US" sz="4000" b="1" dirty="0" smtClean="0"/>
              <a:t>/</a:t>
            </a:r>
            <a:r>
              <a:rPr lang="en-US" sz="4000" b="1" dirty="0" err="1" smtClean="0"/>
              <a:t>Tolerância</a:t>
            </a:r>
            <a:r>
              <a:rPr lang="en-US" sz="4000" b="1" dirty="0" smtClean="0"/>
              <a:t> </a:t>
            </a:r>
            <a:r>
              <a:rPr lang="en-US" sz="4000" b="1" dirty="0"/>
              <a:t>a </a:t>
            </a:r>
            <a:r>
              <a:rPr lang="en-US" sz="4000" b="1" dirty="0" err="1"/>
              <a:t>Falhas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É da conjugação destes dois mecanismos - </a:t>
            </a:r>
            <a:r>
              <a:rPr lang="en-US" i="1"/>
              <a:t>backups </a:t>
            </a:r>
            <a:r>
              <a:rPr lang="en-US"/>
              <a:t>e</a:t>
            </a:r>
            <a:r>
              <a:rPr lang="en-US" i="1"/>
              <a:t> transaction logs</a:t>
            </a:r>
            <a:r>
              <a:rPr lang="en-US"/>
              <a:t> , que se garantem duas das características fundamentais das transacções:	</a:t>
            </a:r>
          </a:p>
          <a:p>
            <a:pPr lvl="1"/>
            <a:r>
              <a:rPr lang="en-US"/>
              <a:t>Atomicidade (desfazendo uma transacção não sucedida)</a:t>
            </a:r>
          </a:p>
          <a:p>
            <a:pPr lvl="1"/>
            <a:r>
              <a:rPr lang="en-US"/>
              <a:t>Persistência (refazendo os efeitos de uma transacção bem sucedida)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en-US" sz="4000" b="1" dirty="0" err="1" smtClean="0"/>
              <a:t>Recuperação</a:t>
            </a:r>
            <a:r>
              <a:rPr lang="en-US" sz="4000" b="1" dirty="0" smtClean="0"/>
              <a:t>/</a:t>
            </a:r>
            <a:r>
              <a:rPr lang="en-US" sz="4000" b="1" dirty="0" err="1" smtClean="0"/>
              <a:t>Tolerância</a:t>
            </a:r>
            <a:r>
              <a:rPr lang="en-US" sz="4000" b="1" dirty="0" smtClean="0"/>
              <a:t> </a:t>
            </a:r>
            <a:r>
              <a:rPr lang="en-US" sz="4000" b="1" dirty="0"/>
              <a:t>a </a:t>
            </a:r>
            <a:r>
              <a:rPr lang="en-US" sz="4000" b="1" dirty="0" err="1"/>
              <a:t>Falhas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Idéia Básica: Registrar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00634"/>
          </a:xfrm>
        </p:spPr>
        <p:txBody>
          <a:bodyPr>
            <a:normAutofit fontScale="92500" lnSpcReduction="20000"/>
          </a:bodyPr>
          <a:lstStyle/>
          <a:p>
            <a:r>
              <a:rPr lang="pt-BR" dirty="0" smtClean="0"/>
              <a:t>Armazenar informações de REFAZER e DESFAZER, para cada atualização, em um </a:t>
            </a:r>
            <a:r>
              <a:rPr lang="pt-BR" i="1" dirty="0" smtClean="0"/>
              <a:t>log.</a:t>
            </a:r>
          </a:p>
          <a:p>
            <a:r>
              <a:rPr lang="pt-BR" dirty="0" smtClean="0"/>
              <a:t>Escritas seqüenciais em um </a:t>
            </a:r>
            <a:r>
              <a:rPr lang="pt-BR" dirty="0" err="1" smtClean="0"/>
              <a:t>log</a:t>
            </a:r>
            <a:r>
              <a:rPr lang="pt-BR" dirty="0" smtClean="0"/>
              <a:t> (manter em um disco separado).</a:t>
            </a:r>
          </a:p>
          <a:p>
            <a:r>
              <a:rPr lang="pt-BR" dirty="0" smtClean="0"/>
              <a:t>Mínimo de informações (diferenças) gravadas no </a:t>
            </a:r>
            <a:r>
              <a:rPr lang="pt-BR" dirty="0" err="1" smtClean="0"/>
              <a:t>log</a:t>
            </a:r>
            <a:r>
              <a:rPr lang="pt-BR" dirty="0" smtClean="0"/>
              <a:t>, tal que várias atualizações cabem em uma única página.</a:t>
            </a:r>
          </a:p>
          <a:p>
            <a:r>
              <a:rPr lang="pt-BR" dirty="0" smtClean="0"/>
              <a:t>v </a:t>
            </a:r>
            <a:r>
              <a:rPr lang="pt-BR" dirty="0" err="1" smtClean="0"/>
              <a:t>Log</a:t>
            </a:r>
            <a:r>
              <a:rPr lang="pt-BR" dirty="0" smtClean="0"/>
              <a:t>: Lista ordenada de ações REFAZER/DESFAZER</a:t>
            </a:r>
          </a:p>
          <a:p>
            <a:r>
              <a:rPr lang="pt-BR" dirty="0" smtClean="0"/>
              <a:t>Um registro do </a:t>
            </a:r>
            <a:r>
              <a:rPr lang="pt-BR" dirty="0" err="1" smtClean="0"/>
              <a:t>log</a:t>
            </a:r>
            <a:r>
              <a:rPr lang="pt-BR" dirty="0" smtClean="0"/>
              <a:t> contém:</a:t>
            </a:r>
          </a:p>
          <a:p>
            <a:pPr lvl="1"/>
            <a:r>
              <a:rPr lang="pt-BR" dirty="0" smtClean="0"/>
              <a:t>&lt;</a:t>
            </a:r>
            <a:r>
              <a:rPr lang="pt-BR" dirty="0" err="1" smtClean="0"/>
              <a:t>ID_transação</a:t>
            </a:r>
            <a:r>
              <a:rPr lang="pt-BR" dirty="0" smtClean="0"/>
              <a:t>, </a:t>
            </a:r>
            <a:r>
              <a:rPr lang="pt-BR" dirty="0" err="1" smtClean="0"/>
              <a:t>ID_página</a:t>
            </a:r>
            <a:r>
              <a:rPr lang="pt-BR" dirty="0" smtClean="0"/>
              <a:t>, deslocamento, tamanho, </a:t>
            </a:r>
            <a:r>
              <a:rPr lang="pt-BR" dirty="0" err="1" smtClean="0"/>
              <a:t>dado_antigo</a:t>
            </a:r>
            <a:r>
              <a:rPr lang="pt-BR" dirty="0" smtClean="0"/>
              <a:t>, </a:t>
            </a:r>
            <a:r>
              <a:rPr lang="pt-BR" dirty="0" err="1" smtClean="0"/>
              <a:t>dado_novo</a:t>
            </a:r>
            <a:r>
              <a:rPr lang="pt-BR" dirty="0" smtClean="0"/>
              <a:t>&gt;</a:t>
            </a:r>
          </a:p>
          <a:p>
            <a:r>
              <a:rPr lang="pt-BR" dirty="0" smtClean="0"/>
              <a:t>E informações adicionais de controle (que veremos adiante).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762000"/>
          </a:xfrm>
        </p:spPr>
        <p:txBody>
          <a:bodyPr/>
          <a:lstStyle/>
          <a:p>
            <a:r>
              <a:rPr lang="pt-BR"/>
              <a:t>Recuperação usando Log</a:t>
            </a:r>
            <a:endParaRPr lang="pt-PT"/>
          </a:p>
        </p:txBody>
      </p:sp>
      <p:sp>
        <p:nvSpPr>
          <p:cNvPr id="447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714488"/>
            <a:ext cx="8763000" cy="4914912"/>
          </a:xfrm>
        </p:spPr>
        <p:txBody>
          <a:bodyPr>
            <a:normAutofit/>
          </a:bodyPr>
          <a:lstStyle/>
          <a:p>
            <a:r>
              <a:rPr lang="pt-BR" dirty="0"/>
              <a:t>Arquivo onde ficam armazenadas todas as operações realizadas no BD</a:t>
            </a:r>
          </a:p>
          <a:p>
            <a:pPr lvl="1"/>
            <a:r>
              <a:rPr lang="pt-BR" dirty="0">
                <a:sym typeface="Wingdings" pitchFamily="2" charset="2"/>
              </a:rPr>
              <a:t>Cada vez que é executada uma operação sobre uma linha de uma tabela é criado uma entrada (ou registro) no </a:t>
            </a:r>
            <a:r>
              <a:rPr lang="pt-BR" dirty="0" err="1">
                <a:sym typeface="Wingdings" pitchFamily="2" charset="2"/>
              </a:rPr>
              <a:t>Log</a:t>
            </a:r>
            <a:endParaRPr lang="pt-BR" dirty="0">
              <a:sym typeface="Wingdings" pitchFamily="2" charset="2"/>
            </a:endParaRPr>
          </a:p>
          <a:p>
            <a:r>
              <a:rPr lang="pt-BR" dirty="0"/>
              <a:t>Exemplos de registros no </a:t>
            </a:r>
            <a:r>
              <a:rPr lang="pt-BR" dirty="0" err="1"/>
              <a:t>Log</a:t>
            </a:r>
            <a:r>
              <a:rPr lang="pt-BR" dirty="0"/>
              <a:t>:</a:t>
            </a:r>
          </a:p>
          <a:p>
            <a:pPr lvl="1">
              <a:buFont typeface="Wingdings" pitchFamily="2" charset="2"/>
              <a:buAutoNum type="arabicPeriod"/>
            </a:pPr>
            <a:r>
              <a:rPr lang="pt-BR" sz="2400" dirty="0"/>
              <a:t>[</a:t>
            </a:r>
            <a:r>
              <a:rPr lang="pt-BR" sz="2400" dirty="0" err="1"/>
              <a:t>begin_Transaction</a:t>
            </a:r>
            <a:r>
              <a:rPr lang="pt-BR" sz="2400" dirty="0"/>
              <a:t>, T]</a:t>
            </a:r>
          </a:p>
          <a:p>
            <a:pPr lvl="1">
              <a:buFont typeface="Wingdings" pitchFamily="2" charset="2"/>
              <a:buAutoNum type="arabicPeriod"/>
            </a:pPr>
            <a:r>
              <a:rPr lang="pt-BR" sz="2400" dirty="0"/>
              <a:t>[</a:t>
            </a:r>
            <a:r>
              <a:rPr lang="pt-BR" sz="2400" dirty="0" err="1"/>
              <a:t>write</a:t>
            </a:r>
            <a:r>
              <a:rPr lang="pt-BR" sz="2400" dirty="0"/>
              <a:t>, T, X, </a:t>
            </a:r>
            <a:r>
              <a:rPr lang="pt-BR" sz="2400" dirty="0" err="1"/>
              <a:t>old</a:t>
            </a:r>
            <a:r>
              <a:rPr lang="pt-BR" sz="2400" dirty="0"/>
              <a:t>, </a:t>
            </a:r>
            <a:r>
              <a:rPr lang="pt-BR" sz="2400" dirty="0" err="1"/>
              <a:t>new</a:t>
            </a:r>
            <a:r>
              <a:rPr lang="pt-BR" sz="2400" dirty="0"/>
              <a:t>]</a:t>
            </a:r>
          </a:p>
          <a:p>
            <a:pPr lvl="1">
              <a:buFont typeface="Wingdings" pitchFamily="2" charset="2"/>
              <a:buAutoNum type="arabicPeriod"/>
            </a:pPr>
            <a:r>
              <a:rPr lang="pt-BR" sz="2400" dirty="0"/>
              <a:t>[</a:t>
            </a:r>
            <a:r>
              <a:rPr lang="pt-BR" sz="2400" dirty="0" err="1"/>
              <a:t>read</a:t>
            </a:r>
            <a:r>
              <a:rPr lang="pt-BR" sz="2400" dirty="0"/>
              <a:t>, T, X]</a:t>
            </a:r>
          </a:p>
          <a:p>
            <a:pPr lvl="1">
              <a:buFont typeface="Wingdings" pitchFamily="2" charset="2"/>
              <a:buAutoNum type="arabicPeriod"/>
            </a:pPr>
            <a:r>
              <a:rPr lang="pt-BR" sz="2400" dirty="0"/>
              <a:t>[</a:t>
            </a:r>
            <a:r>
              <a:rPr lang="pt-BR" sz="2400" dirty="0" err="1"/>
              <a:t>commit</a:t>
            </a:r>
            <a:r>
              <a:rPr lang="pt-BR" sz="2400" dirty="0"/>
              <a:t>, T]</a:t>
            </a:r>
          </a:p>
          <a:p>
            <a:pPr lvl="1">
              <a:buFont typeface="Wingdings" pitchFamily="2" charset="2"/>
              <a:buAutoNum type="arabicPeriod"/>
            </a:pPr>
            <a:r>
              <a:rPr lang="pt-BR" sz="2400" dirty="0"/>
              <a:t>[</a:t>
            </a:r>
            <a:r>
              <a:rPr lang="pt-BR" sz="2400" dirty="0" err="1"/>
              <a:t>abort</a:t>
            </a:r>
            <a:r>
              <a:rPr lang="pt-BR" sz="2400" dirty="0"/>
              <a:t>, T]</a:t>
            </a:r>
            <a:endParaRPr lang="pt-P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>
            <a:normAutofit fontScale="90000"/>
          </a:bodyPr>
          <a:lstStyle/>
          <a:p>
            <a:r>
              <a:rPr lang="pt-BR"/>
              <a:t>Log</a:t>
            </a:r>
            <a:endParaRPr lang="pt-PT"/>
          </a:p>
        </p:txBody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700808"/>
            <a:ext cx="8114928" cy="4536504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pt-BR" sz="2400" dirty="0"/>
              <a:t>Armazenado na memória principal, em meio não-volátil e em meio estável</a:t>
            </a:r>
          </a:p>
          <a:p>
            <a:pPr>
              <a:lnSpc>
                <a:spcPct val="90000"/>
              </a:lnSpc>
            </a:pPr>
            <a:r>
              <a:rPr lang="pt-BR" sz="2400" dirty="0"/>
              <a:t>É um arquivo serial que guarda todas as modificações que foram realizadas no BD e quais transações realizaram quais modificações </a:t>
            </a:r>
          </a:p>
          <a:p>
            <a:pPr>
              <a:lnSpc>
                <a:spcPct val="90000"/>
              </a:lnSpc>
            </a:pPr>
            <a:r>
              <a:rPr lang="pt-BR" sz="2400" dirty="0"/>
              <a:t>Este arquivo é lido durante o processo de recuperação pois pode levar um BD ao seu último estado consistente antes da falha</a:t>
            </a:r>
            <a:endParaRPr lang="pt-PT" sz="2400" dirty="0"/>
          </a:p>
          <a:p>
            <a:pPr>
              <a:lnSpc>
                <a:spcPct val="90000"/>
              </a:lnSpc>
            </a:pPr>
            <a:r>
              <a:rPr lang="pt-BR" sz="2400" dirty="0"/>
              <a:t>U</a:t>
            </a:r>
            <a:r>
              <a:rPr lang="pt-PT" sz="2400" dirty="0"/>
              <a:t>ma transação só é considerada executada quando todos os registros </a:t>
            </a:r>
            <a:r>
              <a:rPr lang="pt-BR" sz="2400" dirty="0"/>
              <a:t>do </a:t>
            </a:r>
            <a:r>
              <a:rPr lang="pt-PT" sz="2400" dirty="0"/>
              <a:t>Log desta</a:t>
            </a:r>
            <a:r>
              <a:rPr lang="pt-BR" sz="2400" dirty="0"/>
              <a:t> </a:t>
            </a:r>
            <a:r>
              <a:rPr lang="pt-PT" sz="2400" dirty="0"/>
              <a:t>transação estiverem </a:t>
            </a:r>
            <a:r>
              <a:rPr lang="pt-BR" sz="2400" dirty="0"/>
              <a:t>armazenadas no banco de dados físico</a:t>
            </a:r>
            <a:endParaRPr lang="pt-PT" sz="2400" dirty="0"/>
          </a:p>
          <a:p>
            <a:pPr>
              <a:lnSpc>
                <a:spcPct val="90000"/>
              </a:lnSpc>
            </a:pPr>
            <a:r>
              <a:rPr lang="pt-BR" sz="2400" dirty="0"/>
              <a:t>R</a:t>
            </a:r>
            <a:r>
              <a:rPr lang="pt-PT" sz="2400" dirty="0"/>
              <a:t>egistros do L</a:t>
            </a:r>
            <a:r>
              <a:rPr lang="pt-BR" sz="2400" dirty="0" err="1"/>
              <a:t>og</a:t>
            </a:r>
            <a:r>
              <a:rPr lang="pt-PT" sz="2400" dirty="0"/>
              <a:t> devem ser armazenados no arquivo na ordem em que eles foram</a:t>
            </a:r>
            <a:r>
              <a:rPr lang="pt-BR" sz="2400" dirty="0"/>
              <a:t> </a:t>
            </a:r>
            <a:r>
              <a:rPr lang="pt-PT" sz="2400" dirty="0"/>
              <a:t>criados (exemplo: antes que o registro &lt;</a:t>
            </a:r>
            <a:r>
              <a:rPr lang="pt-BR" sz="2400" dirty="0" err="1"/>
              <a:t>commit</a:t>
            </a:r>
            <a:r>
              <a:rPr lang="pt-BR" sz="2400" dirty="0"/>
              <a:t>,</a:t>
            </a:r>
            <a:r>
              <a:rPr lang="pt-PT" sz="2400" dirty="0"/>
              <a:t> Ti&gt; seja armazenado no arquivo, todos os</a:t>
            </a:r>
            <a:r>
              <a:rPr lang="pt-BR" sz="2400" dirty="0"/>
              <a:t> </a:t>
            </a:r>
            <a:r>
              <a:rPr lang="pt-PT" sz="2400" dirty="0"/>
              <a:t>outros registros desta transação já devem estar)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"/>
            <a:ext cx="8534400" cy="609600"/>
          </a:xfrm>
        </p:spPr>
        <p:txBody>
          <a:bodyPr>
            <a:normAutofit fontScale="90000"/>
          </a:bodyPr>
          <a:lstStyle/>
          <a:p>
            <a:r>
              <a:rPr lang="pt-BR" sz="4000"/>
              <a:t>Motivação</a:t>
            </a:r>
            <a:endParaRPr lang="pt-PT" sz="4000"/>
          </a:p>
        </p:txBody>
      </p:sp>
      <p:sp>
        <p:nvSpPr>
          <p:cNvPr id="472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571612"/>
            <a:ext cx="8763000" cy="2238388"/>
          </a:xfrm>
        </p:spPr>
        <p:txBody>
          <a:bodyPr>
            <a:normAutofit fontScale="92500" lnSpcReduction="20000"/>
          </a:bodyPr>
          <a:lstStyle/>
          <a:p>
            <a:r>
              <a:rPr lang="pt-BR" dirty="0"/>
              <a:t>Sistema de computador está sujeito a falhas</a:t>
            </a:r>
          </a:p>
          <a:p>
            <a:pPr lvl="1"/>
            <a:r>
              <a:rPr lang="pt-BR" dirty="0"/>
              <a:t>Existem diversos tipos de falhas, as quais podem acarretar perda dos dados</a:t>
            </a:r>
          </a:p>
          <a:p>
            <a:r>
              <a:rPr lang="pt-BR" dirty="0"/>
              <a:t>O sistema deve garantir que as propriedades de </a:t>
            </a:r>
            <a:r>
              <a:rPr lang="pt-BR" dirty="0">
                <a:solidFill>
                  <a:srgbClr val="FF0000"/>
                </a:solidFill>
              </a:rPr>
              <a:t>atomicidade</a:t>
            </a:r>
            <a:r>
              <a:rPr lang="pt-BR" dirty="0"/>
              <a:t> e </a:t>
            </a:r>
            <a:r>
              <a:rPr lang="pt-BR" dirty="0">
                <a:solidFill>
                  <a:srgbClr val="FF0000"/>
                </a:solidFill>
              </a:rPr>
              <a:t>durabilidade</a:t>
            </a:r>
            <a:r>
              <a:rPr lang="pt-BR" dirty="0"/>
              <a:t> das transações sejam preservadas</a:t>
            </a:r>
          </a:p>
        </p:txBody>
      </p:sp>
      <p:sp>
        <p:nvSpPr>
          <p:cNvPr id="472070" name="AutoShape 6"/>
          <p:cNvSpPr>
            <a:spLocks noChangeArrowheads="1"/>
          </p:cNvSpPr>
          <p:nvPr/>
        </p:nvSpPr>
        <p:spPr bwMode="auto">
          <a:xfrm>
            <a:off x="1371600" y="4995863"/>
            <a:ext cx="1676400" cy="1371600"/>
          </a:xfrm>
          <a:prstGeom prst="can">
            <a:avLst>
              <a:gd name="adj" fmla="val 25000"/>
            </a:avLst>
          </a:prstGeom>
          <a:solidFill>
            <a:schemeClr val="bg1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>
                <a:latin typeface="Tahoma" pitchFamily="34" charset="0"/>
              </a:rPr>
              <a:t>BD </a:t>
            </a:r>
          </a:p>
          <a:p>
            <a:pPr algn="ctr"/>
            <a:r>
              <a:rPr lang="pt-BR">
                <a:latin typeface="Tahoma" pitchFamily="34" charset="0"/>
              </a:rPr>
              <a:t>Consistente</a:t>
            </a:r>
            <a:endParaRPr lang="pt-PT">
              <a:latin typeface="Tahoma" pitchFamily="34" charset="0"/>
            </a:endParaRPr>
          </a:p>
        </p:txBody>
      </p:sp>
      <p:sp>
        <p:nvSpPr>
          <p:cNvPr id="472071" name="AutoShape 7"/>
          <p:cNvSpPr>
            <a:spLocks noChangeArrowheads="1"/>
          </p:cNvSpPr>
          <p:nvPr/>
        </p:nvSpPr>
        <p:spPr bwMode="auto">
          <a:xfrm>
            <a:off x="5867400" y="5072063"/>
            <a:ext cx="3048000" cy="1219200"/>
          </a:xfrm>
          <a:prstGeom prst="cloudCallout">
            <a:avLst>
              <a:gd name="adj1" fmla="val -13907"/>
              <a:gd name="adj2" fmla="val -112111"/>
            </a:avLst>
          </a:prstGeom>
          <a:solidFill>
            <a:schemeClr val="bg1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pt-BR">
                <a:latin typeface="Tahoma" pitchFamily="34" charset="0"/>
              </a:rPr>
              <a:t>BD </a:t>
            </a:r>
          </a:p>
          <a:p>
            <a:pPr algn="ctr"/>
            <a:r>
              <a:rPr lang="pt-BR">
                <a:latin typeface="Tahoma" pitchFamily="34" charset="0"/>
              </a:rPr>
              <a:t>Inconsistente</a:t>
            </a:r>
            <a:endParaRPr lang="pt-PT">
              <a:latin typeface="Tahoma" pitchFamily="34" charset="0"/>
            </a:endParaRPr>
          </a:p>
        </p:txBody>
      </p:sp>
      <p:sp>
        <p:nvSpPr>
          <p:cNvPr id="472072" name="Line 8"/>
          <p:cNvSpPr>
            <a:spLocks noChangeShapeType="1"/>
          </p:cNvSpPr>
          <p:nvPr/>
        </p:nvSpPr>
        <p:spPr bwMode="auto">
          <a:xfrm>
            <a:off x="1752600" y="4157663"/>
            <a:ext cx="381000" cy="838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pt-BR"/>
          </a:p>
        </p:txBody>
      </p:sp>
      <p:sp>
        <p:nvSpPr>
          <p:cNvPr id="472073" name="Line 9"/>
          <p:cNvSpPr>
            <a:spLocks noChangeShapeType="1"/>
          </p:cNvSpPr>
          <p:nvPr/>
        </p:nvSpPr>
        <p:spPr bwMode="auto">
          <a:xfrm flipH="1">
            <a:off x="2133600" y="4081463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pt-BR"/>
          </a:p>
        </p:txBody>
      </p:sp>
      <p:sp>
        <p:nvSpPr>
          <p:cNvPr id="472074" name="Line 10"/>
          <p:cNvSpPr>
            <a:spLocks noChangeShapeType="1"/>
          </p:cNvSpPr>
          <p:nvPr/>
        </p:nvSpPr>
        <p:spPr bwMode="auto">
          <a:xfrm flipH="1">
            <a:off x="2133600" y="4081463"/>
            <a:ext cx="762000" cy="914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pt-BR"/>
          </a:p>
        </p:txBody>
      </p:sp>
      <p:sp>
        <p:nvSpPr>
          <p:cNvPr id="472075" name="Text Box 11"/>
          <p:cNvSpPr txBox="1">
            <a:spLocks noChangeArrowheads="1"/>
          </p:cNvSpPr>
          <p:nvPr/>
        </p:nvSpPr>
        <p:spPr bwMode="auto">
          <a:xfrm rot="14400000">
            <a:off x="877094" y="4271169"/>
            <a:ext cx="14462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 sz="2000">
                <a:latin typeface="Tahoma" pitchFamily="34" charset="0"/>
              </a:rPr>
              <a:t>Transações</a:t>
            </a:r>
            <a:endParaRPr lang="pt-PT" sz="2000">
              <a:latin typeface="Tahoma" pitchFamily="34" charset="0"/>
            </a:endParaRPr>
          </a:p>
        </p:txBody>
      </p:sp>
      <p:sp>
        <p:nvSpPr>
          <p:cNvPr id="472076" name="Line 12"/>
          <p:cNvSpPr>
            <a:spLocks noChangeShapeType="1"/>
          </p:cNvSpPr>
          <p:nvPr/>
        </p:nvSpPr>
        <p:spPr bwMode="auto">
          <a:xfrm>
            <a:off x="3124200" y="5300663"/>
            <a:ext cx="30480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pt-BR"/>
          </a:p>
        </p:txBody>
      </p:sp>
      <p:sp>
        <p:nvSpPr>
          <p:cNvPr id="472077" name="Text Box 13"/>
          <p:cNvSpPr txBox="1">
            <a:spLocks noChangeArrowheads="1"/>
          </p:cNvSpPr>
          <p:nvPr/>
        </p:nvSpPr>
        <p:spPr bwMode="auto">
          <a:xfrm>
            <a:off x="3413125" y="4800600"/>
            <a:ext cx="903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>
                <a:solidFill>
                  <a:srgbClr val="FF0000"/>
                </a:solidFill>
                <a:latin typeface="Tahoma" pitchFamily="34" charset="0"/>
              </a:rPr>
              <a:t>Falha</a:t>
            </a:r>
            <a:endParaRPr lang="pt-PT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472078" name="Line 14"/>
          <p:cNvSpPr>
            <a:spLocks noChangeShapeType="1"/>
          </p:cNvSpPr>
          <p:nvPr/>
        </p:nvSpPr>
        <p:spPr bwMode="auto">
          <a:xfrm flipH="1">
            <a:off x="3124200" y="6215063"/>
            <a:ext cx="3048000" cy="0"/>
          </a:xfrm>
          <a:prstGeom prst="line">
            <a:avLst/>
          </a:prstGeom>
          <a:noFill/>
          <a:ln w="9525">
            <a:solidFill>
              <a:srgbClr val="0066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pt-BR"/>
          </a:p>
        </p:txBody>
      </p:sp>
      <p:sp>
        <p:nvSpPr>
          <p:cNvPr id="472079" name="Text Box 15"/>
          <p:cNvSpPr txBox="1">
            <a:spLocks noChangeArrowheads="1"/>
          </p:cNvSpPr>
          <p:nvPr/>
        </p:nvSpPr>
        <p:spPr bwMode="auto">
          <a:xfrm>
            <a:off x="2890838" y="6172200"/>
            <a:ext cx="3586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>
                <a:solidFill>
                  <a:srgbClr val="006600"/>
                </a:solidFill>
                <a:latin typeface="Tahoma" pitchFamily="34" charset="0"/>
              </a:rPr>
              <a:t>Técnicas de Recuperação</a:t>
            </a:r>
            <a:endParaRPr lang="pt-PT">
              <a:solidFill>
                <a:srgbClr val="00660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/>
              <a:t>Recuperação de Falha de Transação</a:t>
            </a:r>
            <a:endParaRPr lang="pt-PT" sz="4000"/>
          </a:p>
        </p:txBody>
      </p:sp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76400"/>
            <a:ext cx="8763000" cy="4953000"/>
          </a:xfrm>
        </p:spPr>
        <p:txBody>
          <a:bodyPr/>
          <a:lstStyle/>
          <a:p>
            <a:r>
              <a:rPr lang="pt-BR"/>
              <a:t>Deve ser executada pelo SGBD quando </a:t>
            </a:r>
          </a:p>
          <a:p>
            <a:pPr lvl="1"/>
            <a:r>
              <a:rPr lang="pt-BR"/>
              <a:t>uma transação que estava sendo executada  é cancelada (explícita/implícitamente)</a:t>
            </a:r>
          </a:p>
          <a:p>
            <a:r>
              <a:rPr lang="pt-BR"/>
              <a:t>Recuperação</a:t>
            </a:r>
          </a:p>
          <a:p>
            <a:pPr lvl="1"/>
            <a:r>
              <a:rPr lang="pt-BR"/>
              <a:t>Os efeitos da transação em questão devem ser desfeitos</a:t>
            </a:r>
          </a:p>
          <a:p>
            <a:pPr lvl="1"/>
            <a:r>
              <a:rPr lang="pt-BR"/>
              <a:t>Para isso, deve-se varrer o arquivo de Log para identificar as operações já realizadas pela transação</a:t>
            </a: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685800"/>
          </a:xfrm>
        </p:spPr>
        <p:txBody>
          <a:bodyPr>
            <a:normAutofit fontScale="90000"/>
          </a:bodyPr>
          <a:lstStyle/>
          <a:p>
            <a:r>
              <a:rPr lang="pt-BR" sz="4000"/>
              <a:t>Recuperação de Falha do Sistema</a:t>
            </a:r>
            <a:endParaRPr lang="pt-PT" sz="4000"/>
          </a:p>
        </p:txBody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O SGBD parou de executar</a:t>
            </a:r>
          </a:p>
          <a:p>
            <a:r>
              <a:rPr lang="pt-BR"/>
              <a:t>Operações que estavam na memória volátil não foram armazenadas na memória física</a:t>
            </a:r>
          </a:p>
          <a:p>
            <a:r>
              <a:rPr lang="pt-BR"/>
              <a:t>Consequentemente</a:t>
            </a:r>
          </a:p>
          <a:p>
            <a:pPr lvl="1"/>
            <a:r>
              <a:rPr lang="pt-BR"/>
              <a:t>Todas as transações que estavam em execução no momento da falha devem ser desfeitas</a:t>
            </a:r>
          </a:p>
          <a:p>
            <a:r>
              <a:rPr lang="pt-BR"/>
              <a:t>Questão:</a:t>
            </a:r>
          </a:p>
          <a:p>
            <a:pPr lvl="1"/>
            <a:r>
              <a:rPr lang="pt-BR"/>
              <a:t>Como o SGBD sabe as transações que estavam em execução? Deverá varrer todo o Log?</a:t>
            </a: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>
            <a:normAutofit fontScale="90000"/>
          </a:bodyPr>
          <a:lstStyle/>
          <a:p>
            <a:r>
              <a:rPr lang="pt-BR" dirty="0"/>
              <a:t>Tipos Falhas</a:t>
            </a:r>
            <a:endParaRPr lang="pt-PT" dirty="0"/>
          </a:p>
        </p:txBody>
      </p:sp>
      <p:sp>
        <p:nvSpPr>
          <p:cNvPr id="443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43050"/>
            <a:ext cx="8686800" cy="4833950"/>
          </a:xfrm>
        </p:spPr>
        <p:txBody>
          <a:bodyPr>
            <a:normAutofit fontScale="92500"/>
          </a:bodyPr>
          <a:lstStyle/>
          <a:p>
            <a:r>
              <a:rPr lang="pt-BR" sz="2800" dirty="0"/>
              <a:t>Falha de transação</a:t>
            </a:r>
          </a:p>
          <a:p>
            <a:pPr lvl="1"/>
            <a:r>
              <a:rPr lang="pt-BR" sz="2400" dirty="0">
                <a:solidFill>
                  <a:srgbClr val="FF0000"/>
                </a:solidFill>
              </a:rPr>
              <a:t>Erro lógico</a:t>
            </a:r>
            <a:r>
              <a:rPr lang="pt-BR" sz="2400" dirty="0"/>
              <a:t>.</a:t>
            </a:r>
            <a:r>
              <a:rPr lang="pt-BR" sz="2400" dirty="0">
                <a:sym typeface="Wingdings" pitchFamily="2" charset="2"/>
              </a:rPr>
              <a:t> A transação não pode continuar sua execução normal devido a alguma condição não satisfeita</a:t>
            </a:r>
            <a:endParaRPr lang="pt-BR" sz="2400" dirty="0"/>
          </a:p>
          <a:p>
            <a:pPr lvl="1"/>
            <a:r>
              <a:rPr lang="pt-BR" sz="2400" dirty="0">
                <a:solidFill>
                  <a:srgbClr val="FF0000"/>
                </a:solidFill>
              </a:rPr>
              <a:t>Erro de sistema</a:t>
            </a:r>
            <a:r>
              <a:rPr lang="pt-BR" sz="2400" dirty="0"/>
              <a:t>. </a:t>
            </a:r>
            <a:r>
              <a:rPr lang="pt-BR" sz="2400" dirty="0">
                <a:sym typeface="Wingdings" pitchFamily="2" charset="2"/>
              </a:rPr>
              <a:t>O sistema entrou em um estado inadequado (</a:t>
            </a:r>
            <a:r>
              <a:rPr lang="pt-BR" sz="2400" dirty="0" err="1">
                <a:sym typeface="Wingdings" pitchFamily="2" charset="2"/>
              </a:rPr>
              <a:t>deadlock</a:t>
            </a:r>
            <a:r>
              <a:rPr lang="pt-BR" sz="2400" dirty="0">
                <a:sym typeface="Wingdings" pitchFamily="2" charset="2"/>
              </a:rPr>
              <a:t>)</a:t>
            </a:r>
            <a:endParaRPr lang="pt-BR" sz="2400" dirty="0"/>
          </a:p>
          <a:p>
            <a:r>
              <a:rPr lang="pt-BR" sz="2800" dirty="0"/>
              <a:t>Falha do sistema</a:t>
            </a:r>
          </a:p>
          <a:p>
            <a:pPr lvl="1"/>
            <a:r>
              <a:rPr lang="pt-BR" sz="2400" dirty="0">
                <a:solidFill>
                  <a:srgbClr val="FF0000"/>
                </a:solidFill>
              </a:rPr>
              <a:t>Queda de energia</a:t>
            </a:r>
            <a:r>
              <a:rPr lang="pt-BR" sz="2400" dirty="0"/>
              <a:t>. Não danifica fisicamente o BD, mas as informações em memória volátil são perdidas. Afeta todas as transações em curso no momento</a:t>
            </a:r>
          </a:p>
          <a:p>
            <a:r>
              <a:rPr lang="pt-BR" sz="2800" dirty="0"/>
              <a:t>Falha de Mídia</a:t>
            </a:r>
          </a:p>
          <a:p>
            <a:pPr lvl="1"/>
            <a:r>
              <a:rPr lang="pt-BR" sz="2400" dirty="0"/>
              <a:t>Bloco de disco perdeu conteúdo em função da </a:t>
            </a:r>
            <a:r>
              <a:rPr lang="pt-BR" sz="2400" dirty="0">
                <a:solidFill>
                  <a:srgbClr val="FF0000"/>
                </a:solidFill>
              </a:rPr>
              <a:t>quebra do cabeçote</a:t>
            </a:r>
            <a:r>
              <a:rPr lang="pt-BR" sz="2400" dirty="0"/>
              <a:t> ou </a:t>
            </a:r>
            <a:r>
              <a:rPr lang="pt-BR" sz="2400" dirty="0">
                <a:solidFill>
                  <a:srgbClr val="FF0000"/>
                </a:solidFill>
              </a:rPr>
              <a:t>falha durante a transferência de dados</a:t>
            </a:r>
            <a:r>
              <a:rPr lang="pt-BR" sz="2400" dirty="0"/>
              <a:t>. Danifica fisicamente o BD</a:t>
            </a:r>
            <a:endParaRPr lang="pt-P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857364"/>
            <a:ext cx="8534400" cy="4500594"/>
          </a:xfrm>
        </p:spPr>
        <p:txBody>
          <a:bodyPr>
            <a:normAutofit fontScale="85000" lnSpcReduction="20000"/>
          </a:bodyPr>
          <a:lstStyle/>
          <a:p>
            <a:pPr>
              <a:buFontTx/>
              <a:buNone/>
            </a:pPr>
            <a:r>
              <a:rPr lang="en-US" b="1" dirty="0" err="1"/>
              <a:t>Falha</a:t>
            </a:r>
            <a:r>
              <a:rPr lang="en-US" b="1" dirty="0"/>
              <a:t> de disco</a:t>
            </a:r>
            <a:r>
              <a:rPr lang="en-US" dirty="0"/>
              <a:t> - o(s) disco(s) </a:t>
            </a:r>
            <a:r>
              <a:rPr lang="en-US" dirty="0" err="1"/>
              <a:t>onde</a:t>
            </a:r>
            <a:r>
              <a:rPr lang="en-US" dirty="0"/>
              <a:t> a BD </a:t>
            </a:r>
            <a:r>
              <a:rPr lang="en-US" dirty="0" err="1"/>
              <a:t>está</a:t>
            </a:r>
            <a:r>
              <a:rPr lang="en-US" dirty="0"/>
              <a:t> </a:t>
            </a:r>
            <a:r>
              <a:rPr lang="en-US" dirty="0" err="1"/>
              <a:t>armazenada</a:t>
            </a:r>
            <a:r>
              <a:rPr lang="en-US" dirty="0"/>
              <a:t> </a:t>
            </a:r>
            <a:r>
              <a:rPr lang="en-US" dirty="0" err="1"/>
              <a:t>fica</a:t>
            </a:r>
            <a:r>
              <a:rPr lang="en-US" dirty="0"/>
              <a:t>(m) </a:t>
            </a:r>
            <a:r>
              <a:rPr lang="en-US" dirty="0" err="1"/>
              <a:t>inutilizado</a:t>
            </a:r>
            <a:r>
              <a:rPr lang="en-US" dirty="0"/>
              <a:t>(s). É a </a:t>
            </a:r>
            <a:r>
              <a:rPr lang="en-US" dirty="0" err="1"/>
              <a:t>falha</a:t>
            </a:r>
            <a:r>
              <a:rPr lang="en-US" dirty="0"/>
              <a:t> </a:t>
            </a:r>
            <a:r>
              <a:rPr lang="en-US" dirty="0" err="1"/>
              <a:t>considerada</a:t>
            </a:r>
            <a:r>
              <a:rPr lang="en-US" dirty="0"/>
              <a:t> </a:t>
            </a:r>
            <a:r>
              <a:rPr lang="en-US" dirty="0" err="1"/>
              <a:t>mais</a:t>
            </a:r>
            <a:r>
              <a:rPr lang="en-US" dirty="0"/>
              <a:t> grave e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obriga</a:t>
            </a:r>
            <a:r>
              <a:rPr lang="en-US" dirty="0"/>
              <a:t> à </a:t>
            </a:r>
            <a:r>
              <a:rPr lang="en-US" dirty="0" err="1"/>
              <a:t>reconstrução</a:t>
            </a:r>
            <a:r>
              <a:rPr lang="en-US" dirty="0"/>
              <a:t> de </a:t>
            </a:r>
            <a:r>
              <a:rPr lang="en-US" dirty="0" err="1"/>
              <a:t>todo</a:t>
            </a:r>
            <a:r>
              <a:rPr lang="en-US" dirty="0"/>
              <a:t> o SGBD</a:t>
            </a:r>
            <a:r>
              <a:rPr lang="en-US" dirty="0" smtClean="0"/>
              <a:t>;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r>
              <a:rPr lang="pt-BR" dirty="0" smtClean="0"/>
              <a:t>Solução: Refazer o BD utilizando um BD espelho ou uma cópia de segurança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b="1" dirty="0" err="1"/>
              <a:t>Falha</a:t>
            </a:r>
            <a:r>
              <a:rPr lang="en-US" b="1" dirty="0"/>
              <a:t> de </a:t>
            </a:r>
            <a:r>
              <a:rPr lang="en-US" b="1" dirty="0" err="1"/>
              <a:t>sistema</a:t>
            </a:r>
            <a:r>
              <a:rPr lang="en-US" dirty="0"/>
              <a:t> - </a:t>
            </a:r>
            <a:r>
              <a:rPr lang="en-US" dirty="0" err="1"/>
              <a:t>pode</a:t>
            </a:r>
            <a:r>
              <a:rPr lang="en-US" dirty="0"/>
              <a:t> </a:t>
            </a:r>
            <a:r>
              <a:rPr lang="en-US" dirty="0" err="1"/>
              <a:t>resultar</a:t>
            </a:r>
            <a:r>
              <a:rPr lang="en-US" dirty="0"/>
              <a:t> de </a:t>
            </a:r>
            <a:r>
              <a:rPr lang="en-US" dirty="0" err="1"/>
              <a:t>problemas</a:t>
            </a:r>
            <a:r>
              <a:rPr lang="en-US" dirty="0"/>
              <a:t> de hardware </a:t>
            </a:r>
            <a:r>
              <a:rPr lang="en-US" dirty="0" err="1"/>
              <a:t>ou</a:t>
            </a:r>
            <a:r>
              <a:rPr lang="en-US" dirty="0"/>
              <a:t> software, 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sendo</a:t>
            </a:r>
            <a:r>
              <a:rPr lang="en-US" dirty="0"/>
              <a:t> </a:t>
            </a:r>
            <a:r>
              <a:rPr lang="en-US" dirty="0" err="1"/>
              <a:t>possível</a:t>
            </a:r>
            <a:r>
              <a:rPr lang="en-US" dirty="0"/>
              <a:t> </a:t>
            </a:r>
            <a:r>
              <a:rPr lang="en-US" dirty="0" err="1"/>
              <a:t>garantir</a:t>
            </a:r>
            <a:r>
              <a:rPr lang="en-US" dirty="0"/>
              <a:t> a </a:t>
            </a:r>
            <a:r>
              <a:rPr lang="en-US" dirty="0" err="1"/>
              <a:t>validade</a:t>
            </a:r>
            <a:r>
              <a:rPr lang="en-US" dirty="0"/>
              <a:t> dos dados. </a:t>
            </a:r>
            <a:r>
              <a:rPr lang="en-US" dirty="0" err="1"/>
              <a:t>Implica</a:t>
            </a:r>
            <a:r>
              <a:rPr lang="en-US" dirty="0"/>
              <a:t> </a:t>
            </a:r>
            <a:r>
              <a:rPr lang="en-US" dirty="0" err="1"/>
              <a:t>repor</a:t>
            </a:r>
            <a:r>
              <a:rPr lang="en-US" dirty="0"/>
              <a:t> a BD a </a:t>
            </a:r>
            <a:r>
              <a:rPr lang="en-US" dirty="0" err="1"/>
              <a:t>partir</a:t>
            </a:r>
            <a:r>
              <a:rPr lang="en-US" dirty="0"/>
              <a:t> do </a:t>
            </a:r>
            <a:r>
              <a:rPr lang="en-US" dirty="0" err="1"/>
              <a:t>seu</a:t>
            </a:r>
            <a:r>
              <a:rPr lang="en-US" dirty="0"/>
              <a:t> </a:t>
            </a:r>
            <a:r>
              <a:rPr lang="en-US" dirty="0" err="1"/>
              <a:t>último</a:t>
            </a:r>
            <a:r>
              <a:rPr lang="en-US" dirty="0"/>
              <a:t> </a:t>
            </a:r>
            <a:r>
              <a:rPr lang="en-US" dirty="0" err="1"/>
              <a:t>estado</a:t>
            </a:r>
            <a:r>
              <a:rPr lang="en-US" dirty="0"/>
              <a:t> de </a:t>
            </a:r>
            <a:r>
              <a:rPr lang="en-US" dirty="0" err="1" smtClean="0"/>
              <a:t>integridade</a:t>
            </a:r>
            <a:r>
              <a:rPr lang="en-US" dirty="0" smtClean="0"/>
              <a:t>.</a:t>
            </a:r>
          </a:p>
          <a:p>
            <a:pPr>
              <a:buFontTx/>
              <a:buNone/>
            </a:pPr>
            <a:r>
              <a:rPr lang="en-US" dirty="0" err="1" smtClean="0"/>
              <a:t>Solução</a:t>
            </a:r>
            <a:r>
              <a:rPr lang="en-US" dirty="0" smtClean="0"/>
              <a:t>: </a:t>
            </a:r>
            <a:r>
              <a:rPr lang="pt-BR" dirty="0" smtClean="0"/>
              <a:t>Recuperar o mais recente estado consistente do BD que existia antes da falha</a:t>
            </a:r>
          </a:p>
          <a:p>
            <a:pPr lvl="2"/>
            <a:r>
              <a:rPr lang="pt-BR" dirty="0" smtClean="0"/>
              <a:t>Refazer ou desfazer transações</a:t>
            </a:r>
            <a:endParaRPr lang="en-US" dirty="0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r>
              <a:rPr lang="en-US"/>
              <a:t>Requisitos dos SGBD</a:t>
            </a:r>
            <a:br>
              <a:rPr lang="en-US"/>
            </a:br>
            <a:r>
              <a:rPr lang="en-US" sz="4000" b="1"/>
              <a:t>Tipo de Falhas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534400" cy="4681558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err="1"/>
              <a:t>Falha</a:t>
            </a:r>
            <a:r>
              <a:rPr lang="en-US" b="1" dirty="0"/>
              <a:t> de </a:t>
            </a:r>
            <a:r>
              <a:rPr lang="en-US" b="1" dirty="0" err="1" smtClean="0"/>
              <a:t>transação</a:t>
            </a:r>
            <a:r>
              <a:rPr lang="en-US" dirty="0" smtClean="0"/>
              <a:t> </a:t>
            </a:r>
            <a:r>
              <a:rPr lang="en-US" dirty="0"/>
              <a:t>- é a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inofensiva</a:t>
            </a:r>
            <a:r>
              <a:rPr lang="en-US" dirty="0"/>
              <a:t> e </a:t>
            </a:r>
            <a:r>
              <a:rPr lang="en-US" dirty="0" err="1"/>
              <a:t>recupera</a:t>
            </a:r>
            <a:r>
              <a:rPr lang="en-US" dirty="0"/>
              <a:t>-se </a:t>
            </a:r>
            <a:r>
              <a:rPr lang="en-US" dirty="0" err="1"/>
              <a:t>recorrendo</a:t>
            </a:r>
            <a:r>
              <a:rPr lang="en-US" dirty="0"/>
              <a:t> </a:t>
            </a:r>
            <a:r>
              <a:rPr lang="en-US" dirty="0" err="1"/>
              <a:t>ao</a:t>
            </a:r>
            <a:r>
              <a:rPr lang="en-US" dirty="0"/>
              <a:t> </a:t>
            </a:r>
            <a:r>
              <a:rPr lang="en-US" dirty="0" err="1"/>
              <a:t>ficheiro</a:t>
            </a:r>
            <a:r>
              <a:rPr lang="en-US" dirty="0"/>
              <a:t> </a:t>
            </a:r>
            <a:r>
              <a:rPr lang="en-US" i="1" dirty="0"/>
              <a:t>transaction log</a:t>
            </a:r>
            <a:r>
              <a:rPr lang="en-US" dirty="0"/>
              <a:t> e </a:t>
            </a:r>
            <a:r>
              <a:rPr lang="en-US" dirty="0" smtClean="0"/>
              <a:t>as </a:t>
            </a:r>
            <a:r>
              <a:rPr lang="en-US" i="1" dirty="0"/>
              <a:t>before images</a:t>
            </a:r>
            <a:r>
              <a:rPr lang="en-US" dirty="0"/>
              <a:t> </a:t>
            </a:r>
            <a:r>
              <a:rPr lang="en-US" dirty="0" err="1"/>
              <a:t>da</a:t>
            </a:r>
            <a:r>
              <a:rPr lang="en-US" dirty="0"/>
              <a:t> </a:t>
            </a:r>
            <a:r>
              <a:rPr lang="en-US" dirty="0" err="1"/>
              <a:t>transacção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foi</a:t>
            </a:r>
            <a:r>
              <a:rPr lang="en-US" dirty="0"/>
              <a:t> </a:t>
            </a:r>
            <a:r>
              <a:rPr lang="en-US" dirty="0" err="1"/>
              <a:t>bem</a:t>
            </a:r>
            <a:r>
              <a:rPr lang="en-US" dirty="0"/>
              <a:t> </a:t>
            </a:r>
            <a:r>
              <a:rPr lang="en-US" dirty="0" err="1" smtClean="0"/>
              <a:t>sucedida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Solução</a:t>
            </a:r>
            <a:r>
              <a:rPr lang="en-US" dirty="0" smtClean="0"/>
              <a:t>: </a:t>
            </a:r>
            <a:r>
              <a:rPr lang="pt-BR" dirty="0" smtClean="0"/>
              <a:t>Desfazer as operações já realizadas pela transação até o início da transação ou até um determinado ponto dentro da transação</a:t>
            </a:r>
          </a:p>
          <a:p>
            <a:endParaRPr lang="en-US" dirty="0"/>
          </a:p>
          <a:p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qualquer</a:t>
            </a:r>
            <a:r>
              <a:rPr lang="en-US" dirty="0"/>
              <a:t> </a:t>
            </a:r>
            <a:r>
              <a:rPr lang="en-US" dirty="0" err="1"/>
              <a:t>processo</a:t>
            </a:r>
            <a:r>
              <a:rPr lang="en-US" dirty="0"/>
              <a:t> de </a:t>
            </a:r>
            <a:r>
              <a:rPr lang="en-US" dirty="0" err="1"/>
              <a:t>recuperação</a:t>
            </a:r>
            <a:r>
              <a:rPr lang="en-US" dirty="0"/>
              <a:t> </a:t>
            </a:r>
            <a:r>
              <a:rPr lang="en-US" dirty="0" err="1"/>
              <a:t>recorre</a:t>
            </a:r>
            <a:r>
              <a:rPr lang="en-US" dirty="0"/>
              <a:t>-se </a:t>
            </a:r>
            <a:r>
              <a:rPr lang="en-US" dirty="0" err="1"/>
              <a:t>ao</a:t>
            </a:r>
            <a:r>
              <a:rPr lang="en-US" dirty="0"/>
              <a:t> </a:t>
            </a:r>
            <a:r>
              <a:rPr lang="en-US" i="1" dirty="0"/>
              <a:t>rollback</a:t>
            </a:r>
            <a:r>
              <a:rPr lang="en-US" dirty="0"/>
              <a:t> das </a:t>
            </a:r>
            <a:r>
              <a:rPr lang="en-US" dirty="0" err="1" smtClean="0"/>
              <a:t>transações</a:t>
            </a:r>
            <a:r>
              <a:rPr lang="en-US" dirty="0" smtClean="0"/>
              <a:t> </a:t>
            </a:r>
            <a:r>
              <a:rPr lang="en-US" dirty="0" err="1" smtClean="0"/>
              <a:t>efetuadas</a:t>
            </a:r>
            <a:r>
              <a:rPr lang="en-US" dirty="0" smtClean="0"/>
              <a:t> </a:t>
            </a:r>
            <a:r>
              <a:rPr lang="en-US" dirty="0" err="1"/>
              <a:t>até</a:t>
            </a:r>
            <a:r>
              <a:rPr lang="en-US" dirty="0"/>
              <a:t> </a:t>
            </a:r>
            <a:r>
              <a:rPr lang="en-US" dirty="0" err="1"/>
              <a:t>ao</a:t>
            </a:r>
            <a:r>
              <a:rPr lang="en-US" dirty="0"/>
              <a:t> </a:t>
            </a:r>
            <a:r>
              <a:rPr lang="en-US" dirty="0" err="1"/>
              <a:t>momento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i="1" dirty="0"/>
              <a:t>transaction log</a:t>
            </a:r>
            <a:r>
              <a:rPr lang="en-US" dirty="0"/>
              <a:t> e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ficherios</a:t>
            </a:r>
            <a:r>
              <a:rPr lang="en-US" dirty="0"/>
              <a:t> </a:t>
            </a:r>
            <a:r>
              <a:rPr lang="en-US" dirty="0" err="1"/>
              <a:t>da</a:t>
            </a:r>
            <a:r>
              <a:rPr lang="en-US" dirty="0"/>
              <a:t> base </a:t>
            </a:r>
            <a:r>
              <a:rPr lang="en-US" dirty="0" err="1"/>
              <a:t>estão</a:t>
            </a:r>
            <a:r>
              <a:rPr lang="en-US" dirty="0"/>
              <a:t> </a:t>
            </a:r>
            <a:r>
              <a:rPr lang="en-US" dirty="0" err="1"/>
              <a:t>sincronizados</a:t>
            </a:r>
            <a:r>
              <a:rPr lang="en-US" dirty="0"/>
              <a:t>, </a:t>
            </a:r>
            <a:r>
              <a:rPr lang="en-US" dirty="0" err="1"/>
              <a:t>para</a:t>
            </a:r>
            <a:r>
              <a:rPr lang="en-US" dirty="0"/>
              <a:t> se </a:t>
            </a:r>
            <a:r>
              <a:rPr lang="en-US" dirty="0" err="1"/>
              <a:t>poderem</a:t>
            </a:r>
            <a:r>
              <a:rPr lang="en-US" dirty="0"/>
              <a:t> </a:t>
            </a:r>
            <a:r>
              <a:rPr lang="en-US" dirty="0" err="1"/>
              <a:t>desfazer</a:t>
            </a:r>
            <a:r>
              <a:rPr lang="en-US" dirty="0"/>
              <a:t> </a:t>
            </a:r>
            <a:r>
              <a:rPr lang="en-US" dirty="0" err="1"/>
              <a:t>todas</a:t>
            </a:r>
            <a:r>
              <a:rPr lang="en-US" dirty="0"/>
              <a:t> as </a:t>
            </a:r>
            <a:r>
              <a:rPr lang="en-US" dirty="0" err="1"/>
              <a:t>transacções</a:t>
            </a:r>
            <a:r>
              <a:rPr lang="en-US" dirty="0"/>
              <a:t> </a:t>
            </a:r>
            <a:r>
              <a:rPr lang="en-US" dirty="0" err="1"/>
              <a:t>decorridas</a:t>
            </a:r>
            <a:r>
              <a:rPr lang="en-US" dirty="0"/>
              <a:t> </a:t>
            </a:r>
            <a:r>
              <a:rPr lang="en-US" dirty="0" err="1"/>
              <a:t>desde</a:t>
            </a:r>
            <a:r>
              <a:rPr lang="en-US" dirty="0"/>
              <a:t> </a:t>
            </a:r>
            <a:r>
              <a:rPr lang="en-US" dirty="0" err="1"/>
              <a:t>então</a:t>
            </a:r>
            <a:r>
              <a:rPr lang="en-US" dirty="0" smtClean="0"/>
              <a:t>.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/>
              <a:t>Requisitos dos SGBD</a:t>
            </a:r>
            <a:br>
              <a:rPr lang="en-US"/>
            </a:br>
            <a:r>
              <a:rPr lang="en-US" sz="4000" b="1"/>
              <a:t>Tipo de Falhas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572000"/>
          </a:xfrm>
        </p:spPr>
        <p:txBody>
          <a:bodyPr/>
          <a:lstStyle/>
          <a:p>
            <a:r>
              <a:rPr lang="en-US"/>
              <a:t>Esse momento coincide com o último </a:t>
            </a:r>
            <a:r>
              <a:rPr lang="en-US" i="1"/>
              <a:t>backup</a:t>
            </a:r>
            <a:r>
              <a:rPr lang="en-US"/>
              <a:t>, o qual se muito afastado no tempo, obriga a um processo moroso e complexo de recuperação da BD.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r>
              <a:rPr lang="en-US"/>
              <a:t>Requisitos dos SGBD</a:t>
            </a:r>
            <a:br>
              <a:rPr lang="en-US"/>
            </a:br>
            <a:r>
              <a:rPr lang="en-US" sz="4000" b="1"/>
              <a:t>Tipo de Falhas</a:t>
            </a:r>
            <a:endParaRPr lang="en-US"/>
          </a:p>
        </p:txBody>
      </p:sp>
      <p:sp>
        <p:nvSpPr>
          <p:cNvPr id="40965" name="Line 5"/>
          <p:cNvSpPr>
            <a:spLocks noChangeShapeType="1"/>
          </p:cNvSpPr>
          <p:nvPr/>
        </p:nvSpPr>
        <p:spPr bwMode="auto">
          <a:xfrm>
            <a:off x="1752600" y="6096000"/>
            <a:ext cx="556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5851525" y="6132513"/>
            <a:ext cx="11160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/>
              <a:t>Falha de disco</a:t>
            </a: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1752600" y="6172200"/>
            <a:ext cx="11445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/>
              <a:t>Último backuo</a:t>
            </a:r>
          </a:p>
        </p:txBody>
      </p:sp>
      <p:sp>
        <p:nvSpPr>
          <p:cNvPr id="40968" name="Line 8"/>
          <p:cNvSpPr>
            <a:spLocks noChangeShapeType="1"/>
          </p:cNvSpPr>
          <p:nvPr/>
        </p:nvSpPr>
        <p:spPr bwMode="auto">
          <a:xfrm>
            <a:off x="2362200" y="4191000"/>
            <a:ext cx="0" cy="1905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40969" name="Line 9"/>
          <p:cNvSpPr>
            <a:spLocks noChangeShapeType="1"/>
          </p:cNvSpPr>
          <p:nvPr/>
        </p:nvSpPr>
        <p:spPr bwMode="auto">
          <a:xfrm>
            <a:off x="6400800" y="4114800"/>
            <a:ext cx="0" cy="2057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40970" name="Line 10"/>
          <p:cNvSpPr>
            <a:spLocks noChangeShapeType="1"/>
          </p:cNvSpPr>
          <p:nvPr/>
        </p:nvSpPr>
        <p:spPr bwMode="auto">
          <a:xfrm>
            <a:off x="2286000" y="4267200"/>
            <a:ext cx="4114800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40971" name="Line 11"/>
          <p:cNvSpPr>
            <a:spLocks noChangeShapeType="1"/>
          </p:cNvSpPr>
          <p:nvPr/>
        </p:nvSpPr>
        <p:spPr bwMode="auto">
          <a:xfrm>
            <a:off x="2438400" y="46482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40972" name="Line 12"/>
          <p:cNvSpPr>
            <a:spLocks noChangeShapeType="1"/>
          </p:cNvSpPr>
          <p:nvPr/>
        </p:nvSpPr>
        <p:spPr bwMode="auto">
          <a:xfrm>
            <a:off x="3352800" y="50292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40973" name="Line 13"/>
          <p:cNvSpPr>
            <a:spLocks noChangeShapeType="1"/>
          </p:cNvSpPr>
          <p:nvPr/>
        </p:nvSpPr>
        <p:spPr bwMode="auto">
          <a:xfrm>
            <a:off x="4267200" y="54102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40974" name="Line 14"/>
          <p:cNvSpPr>
            <a:spLocks noChangeShapeType="1"/>
          </p:cNvSpPr>
          <p:nvPr/>
        </p:nvSpPr>
        <p:spPr bwMode="auto">
          <a:xfrm>
            <a:off x="5791200" y="56388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2651125" y="4379913"/>
            <a:ext cx="3698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/>
              <a:t>Tn</a:t>
            </a:r>
            <a:endParaRPr lang="en-US"/>
          </a:p>
        </p:txBody>
      </p:sp>
      <p:sp>
        <p:nvSpPr>
          <p:cNvPr id="40976" name="Rectangle 16"/>
          <p:cNvSpPr>
            <a:spLocks noChangeArrowheads="1"/>
          </p:cNvSpPr>
          <p:nvPr/>
        </p:nvSpPr>
        <p:spPr bwMode="auto">
          <a:xfrm>
            <a:off x="3733800" y="4724400"/>
            <a:ext cx="533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/>
              <a:t>Tn+1</a:t>
            </a:r>
          </a:p>
        </p:txBody>
      </p:sp>
      <p:sp>
        <p:nvSpPr>
          <p:cNvPr id="40977" name="Rectangle 17"/>
          <p:cNvSpPr>
            <a:spLocks noChangeArrowheads="1"/>
          </p:cNvSpPr>
          <p:nvPr/>
        </p:nvSpPr>
        <p:spPr bwMode="auto">
          <a:xfrm>
            <a:off x="4953000" y="5105400"/>
            <a:ext cx="533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/>
              <a:t>Tn+2</a:t>
            </a:r>
          </a:p>
        </p:txBody>
      </p:sp>
      <p:sp>
        <p:nvSpPr>
          <p:cNvPr id="40978" name="Rectangle 18"/>
          <p:cNvSpPr>
            <a:spLocks noChangeArrowheads="1"/>
          </p:cNvSpPr>
          <p:nvPr/>
        </p:nvSpPr>
        <p:spPr bwMode="auto">
          <a:xfrm>
            <a:off x="6705600" y="5257800"/>
            <a:ext cx="533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/>
              <a:t>Tn+3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686800" cy="4114800"/>
          </a:xfrm>
        </p:spPr>
        <p:txBody>
          <a:bodyPr/>
          <a:lstStyle/>
          <a:p>
            <a:r>
              <a:rPr lang="en-US"/>
              <a:t>Para evitar este tipo de situações, recorre-se a marcas de segurança, conhecidas por </a:t>
            </a:r>
            <a:r>
              <a:rPr lang="en-US" i="1"/>
              <a:t>checkpoints</a:t>
            </a:r>
            <a:r>
              <a:rPr lang="en-US"/>
              <a:t>.</a:t>
            </a:r>
          </a:p>
          <a:p>
            <a:r>
              <a:rPr lang="en-US"/>
              <a:t>Basicamente, para reduzir o número de acessos aos discos, nos ficheiros de </a:t>
            </a:r>
            <a:r>
              <a:rPr lang="en-US" i="1"/>
              <a:t>transaction log</a:t>
            </a:r>
            <a:r>
              <a:rPr lang="en-US"/>
              <a:t> as actualizações são realizadas na memória RAM, em </a:t>
            </a:r>
            <a:r>
              <a:rPr lang="en-US" i="1"/>
              <a:t>buffers</a:t>
            </a:r>
            <a:r>
              <a:rPr lang="en-US"/>
              <a:t>, sendo posteriormente escritos em disco;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r>
              <a:rPr lang="en-US"/>
              <a:t>Requisitos dos SGBD</a:t>
            </a:r>
            <a:br>
              <a:rPr lang="en-US"/>
            </a:br>
            <a:r>
              <a:rPr lang="en-US" sz="4000" b="1"/>
              <a:t>Tipo de Falhas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610600" cy="4114800"/>
          </a:xfrm>
        </p:spPr>
        <p:txBody>
          <a:bodyPr/>
          <a:lstStyle/>
          <a:p>
            <a:r>
              <a:rPr lang="en-US"/>
              <a:t>Quando ocorre uma falha, o conteúdo desses </a:t>
            </a:r>
            <a:r>
              <a:rPr lang="en-US" i="1"/>
              <a:t>buffers</a:t>
            </a:r>
            <a:r>
              <a:rPr lang="en-US"/>
              <a:t> pode perder-se, ou pelo menos pode não existir uma garantia de validade do seu conteúdo;</a:t>
            </a:r>
          </a:p>
          <a:p>
            <a:r>
              <a:rPr lang="en-US"/>
              <a:t>Assim os </a:t>
            </a:r>
            <a:r>
              <a:rPr lang="en-US" i="1"/>
              <a:t>checkpoints</a:t>
            </a:r>
            <a:r>
              <a:rPr lang="en-US"/>
              <a:t> registam os momentos em que o conteúdo dos </a:t>
            </a:r>
            <a:r>
              <a:rPr lang="en-US" i="1"/>
              <a:t>buffers</a:t>
            </a:r>
            <a:r>
              <a:rPr lang="en-US"/>
              <a:t> foi escrito nos discos, definindo-se um momento em que o </a:t>
            </a:r>
            <a:r>
              <a:rPr lang="en-US" i="1"/>
              <a:t>transaction log</a:t>
            </a:r>
            <a:r>
              <a:rPr lang="en-US"/>
              <a:t> e a BD estão sincronizados.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r>
              <a:rPr lang="en-US"/>
              <a:t>Requisitos dos SGBD</a:t>
            </a:r>
            <a:br>
              <a:rPr lang="en-US"/>
            </a:br>
            <a:r>
              <a:rPr lang="en-US" sz="4000" b="1"/>
              <a:t>Tipo de Falhas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z="4000"/>
              <a:t>Arquitetura do Gerenciador de Recuperação</a:t>
            </a:r>
            <a:endParaRPr lang="pt-PT" sz="4000"/>
          </a:p>
        </p:txBody>
      </p:sp>
      <p:sp>
        <p:nvSpPr>
          <p:cNvPr id="445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929198"/>
            <a:ext cx="8497888" cy="170020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pt-BR" sz="2800"/>
              <a:t>Log </a:t>
            </a:r>
            <a:r>
              <a:rPr lang="pt-BR" sz="2800">
                <a:sym typeface="Wingdings" pitchFamily="2" charset="2"/>
              </a:rPr>
              <a:t> recuperação de curta duração</a:t>
            </a:r>
          </a:p>
          <a:p>
            <a:pPr lvl="1">
              <a:lnSpc>
                <a:spcPct val="90000"/>
              </a:lnSpc>
            </a:pPr>
            <a:r>
              <a:rPr lang="pt-BR" sz="2400"/>
              <a:t>Falha de transação</a:t>
            </a:r>
          </a:p>
          <a:p>
            <a:pPr>
              <a:lnSpc>
                <a:spcPct val="90000"/>
              </a:lnSpc>
            </a:pPr>
            <a:r>
              <a:rPr lang="pt-BR" sz="2800"/>
              <a:t>Recuperação de média e longa duração</a:t>
            </a:r>
          </a:p>
          <a:p>
            <a:pPr lvl="1">
              <a:lnSpc>
                <a:spcPct val="90000"/>
              </a:lnSpc>
            </a:pPr>
            <a:r>
              <a:rPr lang="pt-BR" sz="2400"/>
              <a:t>Falha de sistema (BD + Log)</a:t>
            </a:r>
          </a:p>
          <a:p>
            <a:pPr lvl="1">
              <a:lnSpc>
                <a:spcPct val="90000"/>
              </a:lnSpc>
            </a:pPr>
            <a:r>
              <a:rPr lang="pt-BR" sz="2400"/>
              <a:t>Falha de disco (Cópia de segurança + Log)</a:t>
            </a:r>
            <a:endParaRPr lang="pt-PT" sz="2400"/>
          </a:p>
        </p:txBody>
      </p:sp>
      <p:sp>
        <p:nvSpPr>
          <p:cNvPr id="445444" name="Rectangle 4"/>
          <p:cNvSpPr>
            <a:spLocks noChangeArrowheads="1"/>
          </p:cNvSpPr>
          <p:nvPr/>
        </p:nvSpPr>
        <p:spPr bwMode="auto">
          <a:xfrm>
            <a:off x="857248" y="2805106"/>
            <a:ext cx="2438400" cy="5334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>
                <a:solidFill>
                  <a:srgbClr val="FF0000"/>
                </a:solidFill>
                <a:latin typeface="Tahoma" pitchFamily="34" charset="0"/>
              </a:rPr>
              <a:t>Escalonamento</a:t>
            </a:r>
            <a:endParaRPr lang="pt-PT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445445" name="AutoShape 5"/>
          <p:cNvSpPr>
            <a:spLocks noChangeArrowheads="1"/>
          </p:cNvSpPr>
          <p:nvPr/>
        </p:nvSpPr>
        <p:spPr bwMode="auto">
          <a:xfrm>
            <a:off x="1238248" y="3795706"/>
            <a:ext cx="1828800" cy="914400"/>
          </a:xfrm>
          <a:prstGeom prst="can">
            <a:avLst>
              <a:gd name="adj" fmla="val 25000"/>
            </a:avLst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>
                <a:solidFill>
                  <a:srgbClr val="FF0000"/>
                </a:solidFill>
                <a:latin typeface="Tahoma" pitchFamily="34" charset="0"/>
              </a:rPr>
              <a:t>BD</a:t>
            </a:r>
            <a:endParaRPr lang="pt-PT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445446" name="AutoShape 6"/>
          <p:cNvSpPr>
            <a:spLocks noChangeArrowheads="1"/>
          </p:cNvSpPr>
          <p:nvPr/>
        </p:nvSpPr>
        <p:spPr bwMode="auto">
          <a:xfrm>
            <a:off x="4286248" y="2500306"/>
            <a:ext cx="2209800" cy="914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>
                <a:solidFill>
                  <a:srgbClr val="FF0000"/>
                </a:solidFill>
                <a:latin typeface="Tahoma" pitchFamily="34" charset="0"/>
              </a:rPr>
              <a:t>Gerenciador de</a:t>
            </a:r>
          </a:p>
          <a:p>
            <a:pPr algn="ctr"/>
            <a:r>
              <a:rPr lang="pt-BR">
                <a:solidFill>
                  <a:srgbClr val="FF0000"/>
                </a:solidFill>
                <a:latin typeface="Tahoma" pitchFamily="34" charset="0"/>
              </a:rPr>
              <a:t>Recuperação</a:t>
            </a:r>
            <a:endParaRPr lang="pt-PT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445447" name="AutoShape 7"/>
          <p:cNvSpPr>
            <a:spLocks noChangeArrowheads="1"/>
          </p:cNvSpPr>
          <p:nvPr/>
        </p:nvSpPr>
        <p:spPr bwMode="auto">
          <a:xfrm>
            <a:off x="3905248" y="4100506"/>
            <a:ext cx="609600" cy="609600"/>
          </a:xfrm>
          <a:prstGeom prst="flowChartMagneticTape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445448" name="AutoShape 8"/>
          <p:cNvSpPr>
            <a:spLocks noChangeArrowheads="1"/>
          </p:cNvSpPr>
          <p:nvPr/>
        </p:nvSpPr>
        <p:spPr bwMode="auto">
          <a:xfrm>
            <a:off x="6724648" y="4024306"/>
            <a:ext cx="609600" cy="609600"/>
          </a:xfrm>
          <a:prstGeom prst="flowChartMagneticTape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t-BR"/>
          </a:p>
        </p:txBody>
      </p:sp>
      <p:sp>
        <p:nvSpPr>
          <p:cNvPr id="445450" name="Line 10"/>
          <p:cNvSpPr>
            <a:spLocks noChangeShapeType="1"/>
          </p:cNvSpPr>
          <p:nvPr/>
        </p:nvSpPr>
        <p:spPr bwMode="auto">
          <a:xfrm>
            <a:off x="1695448" y="1966906"/>
            <a:ext cx="381000" cy="838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pt-BR"/>
          </a:p>
        </p:txBody>
      </p:sp>
      <p:sp>
        <p:nvSpPr>
          <p:cNvPr id="445451" name="Line 11"/>
          <p:cNvSpPr>
            <a:spLocks noChangeShapeType="1"/>
          </p:cNvSpPr>
          <p:nvPr/>
        </p:nvSpPr>
        <p:spPr bwMode="auto">
          <a:xfrm flipH="1">
            <a:off x="2076448" y="1890706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pt-BR"/>
          </a:p>
        </p:txBody>
      </p:sp>
      <p:sp>
        <p:nvSpPr>
          <p:cNvPr id="445452" name="Line 12"/>
          <p:cNvSpPr>
            <a:spLocks noChangeShapeType="1"/>
          </p:cNvSpPr>
          <p:nvPr/>
        </p:nvSpPr>
        <p:spPr bwMode="auto">
          <a:xfrm flipH="1">
            <a:off x="2076448" y="1890706"/>
            <a:ext cx="762000" cy="914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pt-BR"/>
          </a:p>
        </p:txBody>
      </p:sp>
      <p:sp>
        <p:nvSpPr>
          <p:cNvPr id="445453" name="Text Box 13"/>
          <p:cNvSpPr txBox="1">
            <a:spLocks noChangeArrowheads="1"/>
          </p:cNvSpPr>
          <p:nvPr/>
        </p:nvSpPr>
        <p:spPr bwMode="auto">
          <a:xfrm rot="14400000">
            <a:off x="819943" y="2080412"/>
            <a:ext cx="14462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 sz="2000">
                <a:solidFill>
                  <a:srgbClr val="FF0000"/>
                </a:solidFill>
                <a:latin typeface="Tahoma" pitchFamily="34" charset="0"/>
              </a:rPr>
              <a:t>Transações</a:t>
            </a:r>
            <a:endParaRPr lang="pt-PT" sz="200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445454" name="Line 14"/>
          <p:cNvSpPr>
            <a:spLocks noChangeShapeType="1"/>
          </p:cNvSpPr>
          <p:nvPr/>
        </p:nvSpPr>
        <p:spPr bwMode="auto">
          <a:xfrm>
            <a:off x="2076448" y="3338506"/>
            <a:ext cx="0" cy="45720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pt-BR"/>
          </a:p>
        </p:txBody>
      </p:sp>
      <p:sp>
        <p:nvSpPr>
          <p:cNvPr id="445455" name="Line 15"/>
          <p:cNvSpPr>
            <a:spLocks noChangeShapeType="1"/>
          </p:cNvSpPr>
          <p:nvPr/>
        </p:nvSpPr>
        <p:spPr bwMode="auto">
          <a:xfrm>
            <a:off x="3295648" y="3109906"/>
            <a:ext cx="990600" cy="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pt-BR"/>
          </a:p>
        </p:txBody>
      </p:sp>
      <p:sp>
        <p:nvSpPr>
          <p:cNvPr id="445457" name="Line 17"/>
          <p:cNvSpPr>
            <a:spLocks noChangeShapeType="1"/>
          </p:cNvSpPr>
          <p:nvPr/>
        </p:nvSpPr>
        <p:spPr bwMode="auto">
          <a:xfrm flipH="1">
            <a:off x="4362448" y="3414706"/>
            <a:ext cx="914400" cy="60960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pt-BR"/>
          </a:p>
        </p:txBody>
      </p:sp>
      <p:sp>
        <p:nvSpPr>
          <p:cNvPr id="445458" name="Line 18"/>
          <p:cNvSpPr>
            <a:spLocks noChangeShapeType="1"/>
          </p:cNvSpPr>
          <p:nvPr/>
        </p:nvSpPr>
        <p:spPr bwMode="auto">
          <a:xfrm>
            <a:off x="5353048" y="3414706"/>
            <a:ext cx="1371600" cy="68580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pt-BR"/>
          </a:p>
        </p:txBody>
      </p:sp>
      <p:sp>
        <p:nvSpPr>
          <p:cNvPr id="445459" name="Text Box 19"/>
          <p:cNvSpPr txBox="1">
            <a:spLocks noChangeArrowheads="1"/>
          </p:cNvSpPr>
          <p:nvPr/>
        </p:nvSpPr>
        <p:spPr bwMode="auto">
          <a:xfrm>
            <a:off x="4667248" y="4024306"/>
            <a:ext cx="1570038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>
                <a:solidFill>
                  <a:srgbClr val="FF0000"/>
                </a:solidFill>
                <a:latin typeface="Tahoma" pitchFamily="34" charset="0"/>
              </a:rPr>
              <a:t>Cópia de </a:t>
            </a:r>
          </a:p>
          <a:p>
            <a:r>
              <a:rPr lang="pt-BR">
                <a:solidFill>
                  <a:srgbClr val="FF0000"/>
                </a:solidFill>
                <a:latin typeface="Tahoma" pitchFamily="34" charset="0"/>
              </a:rPr>
              <a:t>segurança</a:t>
            </a:r>
            <a:endParaRPr lang="pt-PT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445460" name="Text Box 20"/>
          <p:cNvSpPr txBox="1">
            <a:spLocks noChangeArrowheads="1"/>
          </p:cNvSpPr>
          <p:nvPr/>
        </p:nvSpPr>
        <p:spPr bwMode="auto">
          <a:xfrm>
            <a:off x="7410448" y="4167181"/>
            <a:ext cx="774700" cy="466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t-BR">
                <a:solidFill>
                  <a:srgbClr val="FF0000"/>
                </a:solidFill>
                <a:latin typeface="Tahoma" pitchFamily="34" charset="0"/>
              </a:rPr>
              <a:t>Log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762000"/>
          </a:xfrm>
        </p:spPr>
        <p:txBody>
          <a:bodyPr/>
          <a:lstStyle/>
          <a:p>
            <a:r>
              <a:rPr lang="pt-BR" sz="4000"/>
              <a:t>Recuperação de Falha de Disco</a:t>
            </a:r>
            <a:endParaRPr lang="pt-PT" sz="4000"/>
          </a:p>
        </p:txBody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O BD está danificado! </a:t>
            </a:r>
          </a:p>
          <a:p>
            <a:r>
              <a:rPr lang="pt-BR"/>
              <a:t>Uma falha deste tipo ocorre raramente, mas deve ser prevista</a:t>
            </a:r>
          </a:p>
          <a:p>
            <a:r>
              <a:rPr lang="pt-BR"/>
              <a:t>Necessita de uma cópia de segurança (backup) atualizada periodicamente</a:t>
            </a:r>
          </a:p>
          <a:p>
            <a:r>
              <a:rPr lang="pt-BR"/>
              <a:t>O BD deve ser restaurado </a:t>
            </a:r>
          </a:p>
          <a:p>
            <a:pPr lvl="1"/>
            <a:r>
              <a:rPr lang="pt-BR"/>
              <a:t>pela carga da cópia de segurança e </a:t>
            </a:r>
          </a:p>
          <a:p>
            <a:pPr lvl="1"/>
            <a:r>
              <a:rPr lang="pt-BR"/>
              <a:t>pelo uso do Log para refazer todas as operações feitas após a cópia</a:t>
            </a: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Conceitos Básicos</a:t>
            </a:r>
            <a:endParaRPr lang="pt-PT"/>
          </a:p>
        </p:txBody>
      </p:sp>
      <p:sp>
        <p:nvSpPr>
          <p:cNvPr id="442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sz="2800"/>
              <a:t>Transação</a:t>
            </a:r>
          </a:p>
          <a:p>
            <a:pPr lvl="1"/>
            <a:r>
              <a:rPr lang="pt-BR" sz="2400"/>
              <a:t>Unidade de trabalho; Unidade de recuperação</a:t>
            </a:r>
          </a:p>
          <a:p>
            <a:pPr lvl="1"/>
            <a:r>
              <a:rPr lang="pt-BR" sz="2400"/>
              <a:t>As propriedades devem ser preservadas</a:t>
            </a:r>
          </a:p>
          <a:p>
            <a:r>
              <a:rPr lang="pt-BR" sz="2800"/>
              <a:t>Recuperação</a:t>
            </a:r>
          </a:p>
          <a:p>
            <a:pPr lvl="1"/>
            <a:r>
              <a:rPr lang="pt-BR" sz="2400"/>
              <a:t>O SGBD é acionado automaticamente para resolver os tipos de falhas esperados</a:t>
            </a:r>
          </a:p>
          <a:p>
            <a:r>
              <a:rPr lang="pt-BR" sz="2800"/>
              <a:t>Condição básica</a:t>
            </a:r>
          </a:p>
          <a:p>
            <a:pPr lvl="1"/>
            <a:r>
              <a:rPr lang="pt-BR" sz="2400"/>
              <a:t>Armazenamento de informação redundante durante o funcionamento normal (log, backup)</a:t>
            </a:r>
          </a:p>
          <a:p>
            <a:r>
              <a:rPr lang="pt-BR" sz="2800"/>
              <a:t>Estado do BD deve ser recuperado</a:t>
            </a:r>
          </a:p>
          <a:p>
            <a:pPr lvl="1"/>
            <a:r>
              <a:rPr lang="pt-BR" sz="2400"/>
              <a:t>Ao mais recente estado consistente antes da falha (satisfaz todas as restrições de integridade)</a:t>
            </a:r>
            <a:endParaRPr lang="pt-PT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685800"/>
          </a:xfrm>
        </p:spPr>
        <p:txBody>
          <a:bodyPr>
            <a:normAutofit fontScale="90000"/>
          </a:bodyPr>
          <a:lstStyle/>
          <a:p>
            <a:r>
              <a:rPr lang="pt-BR" sz="4000"/>
              <a:t>Tipos de Backup</a:t>
            </a:r>
            <a:endParaRPr lang="pt-PT" sz="4000"/>
          </a:p>
        </p:txBody>
      </p:sp>
      <p:sp>
        <p:nvSpPr>
          <p:cNvPr id="474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Completo</a:t>
            </a:r>
          </a:p>
          <a:p>
            <a:pPr lvl="1"/>
            <a:r>
              <a:rPr lang="pt-BR"/>
              <a:t>Banco de Dados</a:t>
            </a:r>
          </a:p>
          <a:p>
            <a:pPr lvl="2"/>
            <a:r>
              <a:rPr lang="pt-BR"/>
              <a:t>Realiza o backup de todo o banco de dados</a:t>
            </a:r>
          </a:p>
          <a:p>
            <a:pPr lvl="1"/>
            <a:r>
              <a:rPr lang="pt-BR"/>
              <a:t>Arquivo de Log</a:t>
            </a:r>
          </a:p>
          <a:p>
            <a:pPr lvl="2"/>
            <a:r>
              <a:rPr lang="pt-BR"/>
              <a:t>Realiza o backup apenas do Log</a:t>
            </a:r>
          </a:p>
          <a:p>
            <a:r>
              <a:rPr lang="pt-BR"/>
              <a:t>Diferencial</a:t>
            </a:r>
          </a:p>
          <a:p>
            <a:pPr lvl="1"/>
            <a:r>
              <a:rPr lang="pt-BR"/>
              <a:t>Realiza o backup apenas da parte que foi modificada após o último backup</a:t>
            </a: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762000"/>
          </a:xfrm>
        </p:spPr>
        <p:txBody>
          <a:bodyPr/>
          <a:lstStyle/>
          <a:p>
            <a:r>
              <a:rPr lang="pt-BR"/>
              <a:t>Recuperação usando Log</a:t>
            </a:r>
            <a:endParaRPr lang="pt-PT"/>
          </a:p>
        </p:txBody>
      </p:sp>
      <p:sp>
        <p:nvSpPr>
          <p:cNvPr id="447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28800"/>
            <a:ext cx="8763000" cy="5000600"/>
          </a:xfrm>
        </p:spPr>
        <p:txBody>
          <a:bodyPr>
            <a:normAutofit/>
          </a:bodyPr>
          <a:lstStyle/>
          <a:p>
            <a:r>
              <a:rPr lang="pt-BR" dirty="0"/>
              <a:t>Arquivo onde ficam armazenadas todas as operações realizadas no BD</a:t>
            </a:r>
          </a:p>
          <a:p>
            <a:pPr lvl="1"/>
            <a:r>
              <a:rPr lang="pt-BR" dirty="0">
                <a:sym typeface="Wingdings" pitchFamily="2" charset="2"/>
              </a:rPr>
              <a:t>Cada vez que é executada uma operação sobre uma linha de uma tabela é criado uma entrada (ou registro) no </a:t>
            </a:r>
            <a:r>
              <a:rPr lang="pt-BR" dirty="0" err="1">
                <a:sym typeface="Wingdings" pitchFamily="2" charset="2"/>
              </a:rPr>
              <a:t>Log</a:t>
            </a:r>
            <a:endParaRPr lang="pt-BR" dirty="0">
              <a:sym typeface="Wingdings" pitchFamily="2" charset="2"/>
            </a:endParaRPr>
          </a:p>
          <a:p>
            <a:r>
              <a:rPr lang="pt-BR" dirty="0"/>
              <a:t>Exemplos de registros no </a:t>
            </a:r>
            <a:r>
              <a:rPr lang="pt-BR" dirty="0" err="1"/>
              <a:t>Log</a:t>
            </a:r>
            <a:r>
              <a:rPr lang="pt-BR" dirty="0"/>
              <a:t>:</a:t>
            </a:r>
          </a:p>
          <a:p>
            <a:pPr lvl="1">
              <a:buFont typeface="Wingdings" pitchFamily="2" charset="2"/>
              <a:buAutoNum type="arabicPeriod"/>
            </a:pPr>
            <a:r>
              <a:rPr lang="pt-BR" sz="2400" dirty="0"/>
              <a:t>[</a:t>
            </a:r>
            <a:r>
              <a:rPr lang="pt-BR" sz="2400" dirty="0" err="1"/>
              <a:t>begin_Transaction</a:t>
            </a:r>
            <a:r>
              <a:rPr lang="pt-BR" sz="2400" dirty="0"/>
              <a:t>, T]</a:t>
            </a:r>
          </a:p>
          <a:p>
            <a:pPr lvl="1">
              <a:buFont typeface="Wingdings" pitchFamily="2" charset="2"/>
              <a:buAutoNum type="arabicPeriod"/>
            </a:pPr>
            <a:r>
              <a:rPr lang="pt-BR" sz="2400" dirty="0"/>
              <a:t>[</a:t>
            </a:r>
            <a:r>
              <a:rPr lang="pt-BR" sz="2400" dirty="0" err="1"/>
              <a:t>write</a:t>
            </a:r>
            <a:r>
              <a:rPr lang="pt-BR" sz="2400" dirty="0"/>
              <a:t>, T, X, </a:t>
            </a:r>
            <a:r>
              <a:rPr lang="pt-BR" sz="2400" dirty="0" err="1"/>
              <a:t>old</a:t>
            </a:r>
            <a:r>
              <a:rPr lang="pt-BR" sz="2400" dirty="0"/>
              <a:t>, </a:t>
            </a:r>
            <a:r>
              <a:rPr lang="pt-BR" sz="2400" dirty="0" err="1"/>
              <a:t>new</a:t>
            </a:r>
            <a:r>
              <a:rPr lang="pt-BR" sz="2400" dirty="0"/>
              <a:t>]</a:t>
            </a:r>
          </a:p>
          <a:p>
            <a:pPr lvl="1">
              <a:buFont typeface="Wingdings" pitchFamily="2" charset="2"/>
              <a:buAutoNum type="arabicPeriod"/>
            </a:pPr>
            <a:r>
              <a:rPr lang="pt-BR" sz="2400" dirty="0"/>
              <a:t>[</a:t>
            </a:r>
            <a:r>
              <a:rPr lang="pt-BR" sz="2400" dirty="0" err="1"/>
              <a:t>read</a:t>
            </a:r>
            <a:r>
              <a:rPr lang="pt-BR" sz="2400" dirty="0"/>
              <a:t>, T, X]</a:t>
            </a:r>
          </a:p>
          <a:p>
            <a:pPr lvl="1">
              <a:buFont typeface="Wingdings" pitchFamily="2" charset="2"/>
              <a:buAutoNum type="arabicPeriod"/>
            </a:pPr>
            <a:r>
              <a:rPr lang="pt-BR" sz="2400" dirty="0"/>
              <a:t>[</a:t>
            </a:r>
            <a:r>
              <a:rPr lang="pt-BR" sz="2400" dirty="0" err="1"/>
              <a:t>commit</a:t>
            </a:r>
            <a:r>
              <a:rPr lang="pt-BR" sz="2400" dirty="0"/>
              <a:t>, T]</a:t>
            </a:r>
          </a:p>
          <a:p>
            <a:pPr lvl="1">
              <a:buFont typeface="Wingdings" pitchFamily="2" charset="2"/>
              <a:buAutoNum type="arabicPeriod"/>
            </a:pPr>
            <a:r>
              <a:rPr lang="pt-BR" sz="2400" dirty="0"/>
              <a:t>[</a:t>
            </a:r>
            <a:r>
              <a:rPr lang="pt-BR" sz="2400" dirty="0" err="1"/>
              <a:t>abort</a:t>
            </a:r>
            <a:r>
              <a:rPr lang="pt-BR" sz="2400" dirty="0"/>
              <a:t>, T]</a:t>
            </a:r>
            <a:endParaRPr lang="pt-P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>
            <a:normAutofit fontScale="90000"/>
          </a:bodyPr>
          <a:lstStyle/>
          <a:p>
            <a:r>
              <a:rPr lang="pt-BR"/>
              <a:t>Log</a:t>
            </a:r>
            <a:endParaRPr lang="pt-PT"/>
          </a:p>
        </p:txBody>
      </p:sp>
      <p:sp>
        <p:nvSpPr>
          <p:cNvPr id="448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56792"/>
            <a:ext cx="8726488" cy="484400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pt-BR" sz="2400" dirty="0"/>
              <a:t>Armazenado na memória principal, em meio não-volátil e em meio estável</a:t>
            </a:r>
          </a:p>
          <a:p>
            <a:pPr>
              <a:lnSpc>
                <a:spcPct val="90000"/>
              </a:lnSpc>
            </a:pPr>
            <a:r>
              <a:rPr lang="pt-BR" sz="2400" dirty="0"/>
              <a:t>É um arquivo serial que guarda todas as modificações que foram realizadas no BD e quais transações realizaram quais modificações </a:t>
            </a:r>
          </a:p>
          <a:p>
            <a:pPr>
              <a:lnSpc>
                <a:spcPct val="90000"/>
              </a:lnSpc>
            </a:pPr>
            <a:r>
              <a:rPr lang="pt-BR" sz="2400" dirty="0"/>
              <a:t>Este arquivo é lido durante o processo de recuperação pois pode levar um BD ao seu último estado consistente antes da falha</a:t>
            </a:r>
            <a:endParaRPr lang="pt-PT" sz="2400" dirty="0"/>
          </a:p>
          <a:p>
            <a:pPr>
              <a:lnSpc>
                <a:spcPct val="90000"/>
              </a:lnSpc>
            </a:pPr>
            <a:r>
              <a:rPr lang="pt-BR" sz="2400" dirty="0"/>
              <a:t>U</a:t>
            </a:r>
            <a:r>
              <a:rPr lang="pt-PT" sz="2400" dirty="0"/>
              <a:t>ma transação só é considerada executada quando todos os registros </a:t>
            </a:r>
            <a:r>
              <a:rPr lang="pt-BR" sz="2400" dirty="0"/>
              <a:t>do </a:t>
            </a:r>
            <a:r>
              <a:rPr lang="pt-PT" sz="2400" dirty="0"/>
              <a:t>Log desta</a:t>
            </a:r>
            <a:r>
              <a:rPr lang="pt-BR" sz="2400" dirty="0"/>
              <a:t> </a:t>
            </a:r>
            <a:r>
              <a:rPr lang="pt-PT" sz="2400" dirty="0"/>
              <a:t>transação estiverem </a:t>
            </a:r>
            <a:r>
              <a:rPr lang="pt-BR" sz="2400" dirty="0"/>
              <a:t>armazenadas no banco de dados físico</a:t>
            </a:r>
            <a:endParaRPr lang="pt-PT" sz="2400" dirty="0"/>
          </a:p>
          <a:p>
            <a:pPr>
              <a:lnSpc>
                <a:spcPct val="90000"/>
              </a:lnSpc>
            </a:pPr>
            <a:r>
              <a:rPr lang="pt-BR" sz="2400" dirty="0"/>
              <a:t>R</a:t>
            </a:r>
            <a:r>
              <a:rPr lang="pt-PT" sz="2400" dirty="0"/>
              <a:t>egistros do L</a:t>
            </a:r>
            <a:r>
              <a:rPr lang="pt-BR" sz="2400" dirty="0" err="1"/>
              <a:t>og</a:t>
            </a:r>
            <a:r>
              <a:rPr lang="pt-PT" sz="2400" dirty="0"/>
              <a:t> devem ser armazenados no arquivo na ordem em que eles foram</a:t>
            </a:r>
            <a:r>
              <a:rPr lang="pt-BR" sz="2400" dirty="0"/>
              <a:t> </a:t>
            </a:r>
            <a:r>
              <a:rPr lang="pt-PT" sz="2400" dirty="0"/>
              <a:t>criados (exemplo: antes que o registro &lt;</a:t>
            </a:r>
            <a:r>
              <a:rPr lang="pt-BR" sz="2400" dirty="0" err="1"/>
              <a:t>commit</a:t>
            </a:r>
            <a:r>
              <a:rPr lang="pt-BR" sz="2400" dirty="0"/>
              <a:t>,</a:t>
            </a:r>
            <a:r>
              <a:rPr lang="pt-PT" sz="2400" dirty="0"/>
              <a:t> Ti&gt; seja armazenado no arquivo, todos os</a:t>
            </a:r>
            <a:r>
              <a:rPr lang="pt-BR" sz="2400" dirty="0"/>
              <a:t> </a:t>
            </a:r>
            <a:r>
              <a:rPr lang="pt-PT" sz="2400" dirty="0"/>
              <a:t>outros registros desta transação já devem estar)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/>
              <a:t>Recuperação de Falha de Transação</a:t>
            </a:r>
            <a:endParaRPr lang="pt-PT" sz="4000"/>
          </a:p>
        </p:txBody>
      </p:sp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76400"/>
            <a:ext cx="8763000" cy="4953000"/>
          </a:xfrm>
        </p:spPr>
        <p:txBody>
          <a:bodyPr/>
          <a:lstStyle/>
          <a:p>
            <a:r>
              <a:rPr lang="pt-BR"/>
              <a:t>Deve ser executada pelo SGBD quando </a:t>
            </a:r>
          </a:p>
          <a:p>
            <a:pPr lvl="1"/>
            <a:r>
              <a:rPr lang="pt-BR"/>
              <a:t>uma transação que estava sendo executada  é cancelada (explícita/implícitamente)</a:t>
            </a:r>
          </a:p>
          <a:p>
            <a:r>
              <a:rPr lang="pt-BR"/>
              <a:t>Recuperação</a:t>
            </a:r>
          </a:p>
          <a:p>
            <a:pPr lvl="1"/>
            <a:r>
              <a:rPr lang="pt-BR"/>
              <a:t>Os efeitos da transação em questão devem ser desfeitos</a:t>
            </a:r>
          </a:p>
          <a:p>
            <a:pPr lvl="1"/>
            <a:r>
              <a:rPr lang="pt-BR"/>
              <a:t>Para isso, deve-se varrer o arquivo de Log para identificar as operações já realizadas pela transação</a:t>
            </a: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685800"/>
          </a:xfrm>
        </p:spPr>
        <p:txBody>
          <a:bodyPr>
            <a:normAutofit fontScale="90000"/>
          </a:bodyPr>
          <a:lstStyle/>
          <a:p>
            <a:r>
              <a:rPr lang="pt-BR" sz="4000"/>
              <a:t>Recuperação de Falha do Sistema</a:t>
            </a:r>
            <a:endParaRPr lang="pt-PT" sz="4000"/>
          </a:p>
        </p:txBody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O SGBD parou de executar</a:t>
            </a:r>
          </a:p>
          <a:p>
            <a:r>
              <a:rPr lang="pt-BR"/>
              <a:t>Operações que estavam na memória volátil não foram armazenadas na memória física</a:t>
            </a:r>
          </a:p>
          <a:p>
            <a:r>
              <a:rPr lang="pt-BR"/>
              <a:t>Consequentemente</a:t>
            </a:r>
          </a:p>
          <a:p>
            <a:pPr lvl="1"/>
            <a:r>
              <a:rPr lang="pt-BR"/>
              <a:t>Todas as transações que estavam em execução no momento da falha devem ser desfeitas</a:t>
            </a:r>
          </a:p>
          <a:p>
            <a:r>
              <a:rPr lang="pt-BR"/>
              <a:t>Questão:</a:t>
            </a:r>
          </a:p>
          <a:p>
            <a:pPr lvl="1"/>
            <a:r>
              <a:rPr lang="pt-BR"/>
              <a:t>Como o SGBD sabe as transações que estavam em execução? Deverá varrer todo o Log?</a:t>
            </a:r>
            <a:endParaRPr lang="pt-P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609600"/>
          </a:xfrm>
        </p:spPr>
        <p:txBody>
          <a:bodyPr>
            <a:normAutofit fontScale="90000"/>
          </a:bodyPr>
          <a:lstStyle/>
          <a:p>
            <a:r>
              <a:rPr lang="pt-BR"/>
              <a:t>Checkpoint</a:t>
            </a:r>
            <a:endParaRPr lang="pt-PT"/>
          </a:p>
        </p:txBody>
      </p:sp>
      <p:sp>
        <p:nvSpPr>
          <p:cNvPr id="455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500174"/>
            <a:ext cx="8763000" cy="4824426"/>
          </a:xfrm>
        </p:spPr>
        <p:txBody>
          <a:bodyPr>
            <a:normAutofit lnSpcReduction="10000"/>
          </a:bodyPr>
          <a:lstStyle/>
          <a:p>
            <a:r>
              <a:rPr lang="pt-BR" sz="2800" dirty="0"/>
              <a:t>Ponto de controle</a:t>
            </a:r>
          </a:p>
          <a:p>
            <a:r>
              <a:rPr lang="pt-PT" sz="2800" dirty="0"/>
              <a:t>De tempos em tempos, o SGBD escreve no </a:t>
            </a:r>
            <a:r>
              <a:rPr lang="pt-BR" sz="2800" dirty="0"/>
              <a:t>L</a:t>
            </a:r>
            <a:r>
              <a:rPr lang="pt-PT" sz="2800" dirty="0"/>
              <a:t>og um</a:t>
            </a:r>
            <a:r>
              <a:rPr lang="pt-BR" sz="2800" dirty="0"/>
              <a:t> </a:t>
            </a:r>
            <a:r>
              <a:rPr lang="pt-PT" sz="2800" dirty="0"/>
              <a:t>registro especial chamado </a:t>
            </a:r>
            <a:r>
              <a:rPr lang="pt-PT" sz="2800" i="1" dirty="0"/>
              <a:t>checkpoint</a:t>
            </a:r>
            <a:r>
              <a:rPr lang="pt-PT" sz="2800" dirty="0"/>
              <a:t>, que serve para registrar</a:t>
            </a:r>
            <a:r>
              <a:rPr lang="pt-BR" sz="2800" dirty="0"/>
              <a:t> </a:t>
            </a:r>
            <a:r>
              <a:rPr lang="pt-PT" sz="2800" dirty="0"/>
              <a:t>as transações em execução</a:t>
            </a:r>
          </a:p>
          <a:p>
            <a:r>
              <a:rPr lang="pt-PT" sz="2800" dirty="0"/>
              <a:t>A execução de um checkpoint envolve:</a:t>
            </a:r>
          </a:p>
          <a:p>
            <a:pPr lvl="1"/>
            <a:r>
              <a:rPr lang="pt-BR" sz="2400" dirty="0"/>
              <a:t>Gravar fisicamente o conteúdo do BD da memória volátil no BD físico</a:t>
            </a:r>
          </a:p>
          <a:p>
            <a:pPr lvl="1"/>
            <a:r>
              <a:rPr lang="pt-BR" sz="2400" dirty="0"/>
              <a:t>Gravar fisicamente (meio estável) o conteúdo do </a:t>
            </a:r>
            <a:r>
              <a:rPr lang="pt-BR" sz="2400" dirty="0" err="1"/>
              <a:t>Log</a:t>
            </a:r>
            <a:endParaRPr lang="pt-PT" sz="2400" dirty="0"/>
          </a:p>
          <a:p>
            <a:pPr lvl="1"/>
            <a:r>
              <a:rPr lang="pt-BR" sz="2400" dirty="0"/>
              <a:t>Gravar</a:t>
            </a:r>
            <a:r>
              <a:rPr lang="pt-PT" sz="2400" dirty="0"/>
              <a:t> um registro de checkpoint no </a:t>
            </a:r>
            <a:r>
              <a:rPr lang="pt-BR" sz="2400" dirty="0"/>
              <a:t>L</a:t>
            </a:r>
            <a:r>
              <a:rPr lang="pt-PT" sz="2400" dirty="0"/>
              <a:t>og</a:t>
            </a:r>
            <a:endParaRPr lang="pt-BR" sz="2400" dirty="0"/>
          </a:p>
          <a:p>
            <a:r>
              <a:rPr lang="pt-BR" sz="2800" dirty="0"/>
              <a:t>Se não existe este registro, teríamos que investigar todo o arquivo de </a:t>
            </a:r>
            <a:r>
              <a:rPr lang="pt-BR" sz="2800" dirty="0" err="1"/>
              <a:t>Log</a:t>
            </a:r>
            <a:r>
              <a:rPr lang="pt-BR" sz="2800" dirty="0"/>
              <a:t> para recuperar o BD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Checkpoint</a:t>
            </a:r>
            <a:endParaRPr lang="pt-PT"/>
          </a:p>
        </p:txBody>
      </p:sp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Quando ocorre uma falha de sistema</a:t>
            </a:r>
          </a:p>
          <a:p>
            <a:pPr lvl="1"/>
            <a:r>
              <a:rPr lang="pt-BR"/>
              <a:t>Todas as transações cujos registros &lt;commit, Ti&gt; estejam depois do checkpoint mais recente gravado no Log</a:t>
            </a:r>
          </a:p>
          <a:p>
            <a:pPr lvl="2"/>
            <a:r>
              <a:rPr lang="pt-BR"/>
              <a:t>Devem ser refeitas (REDO)</a:t>
            </a:r>
          </a:p>
          <a:p>
            <a:pPr lvl="1"/>
            <a:r>
              <a:rPr lang="pt-BR"/>
              <a:t>Todas as transações cujos registros &lt;begin transaction, Ti&gt; estejam no Log mas os registros &lt;commit, Ti&gt; ou &lt;rollback, Ti&gt; não estejam</a:t>
            </a:r>
          </a:p>
          <a:p>
            <a:pPr lvl="2"/>
            <a:r>
              <a:rPr lang="pt-BR"/>
              <a:t>Devem ser desfeitas (UNDO)</a:t>
            </a:r>
          </a:p>
          <a:p>
            <a:pPr lvl="1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731" name="Rectangle 3"/>
          <p:cNvSpPr>
            <a:spLocks noChangeArrowheads="1"/>
          </p:cNvSpPr>
          <p:nvPr/>
        </p:nvSpPr>
        <p:spPr bwMode="auto">
          <a:xfrm>
            <a:off x="1285875" y="838200"/>
            <a:ext cx="7467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BR">
                <a:solidFill>
                  <a:srgbClr val="006600"/>
                </a:solidFill>
                <a:latin typeface="Tahoma" pitchFamily="34" charset="0"/>
              </a:rPr>
              <a:t>T1</a:t>
            </a:r>
            <a:endParaRPr lang="pt-PT">
              <a:solidFill>
                <a:srgbClr val="006600"/>
              </a:solidFill>
              <a:latin typeface="Tahoma" pitchFamily="34" charset="0"/>
            </a:endParaRPr>
          </a:p>
        </p:txBody>
      </p:sp>
      <p:sp>
        <p:nvSpPr>
          <p:cNvPr id="457732" name="Rectangle 4"/>
          <p:cNvSpPr>
            <a:spLocks noChangeArrowheads="1"/>
          </p:cNvSpPr>
          <p:nvPr/>
        </p:nvSpPr>
        <p:spPr bwMode="auto">
          <a:xfrm>
            <a:off x="1285875" y="1295400"/>
            <a:ext cx="7467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BR">
                <a:solidFill>
                  <a:schemeClr val="tx2"/>
                </a:solidFill>
                <a:latin typeface="Tahoma" pitchFamily="34" charset="0"/>
              </a:rPr>
              <a:t>T2</a:t>
            </a:r>
            <a:endParaRPr lang="pt-PT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457733" name="Rectangle 5"/>
          <p:cNvSpPr>
            <a:spLocks noChangeArrowheads="1"/>
          </p:cNvSpPr>
          <p:nvPr/>
        </p:nvSpPr>
        <p:spPr bwMode="auto">
          <a:xfrm>
            <a:off x="1285875" y="1752600"/>
            <a:ext cx="7467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BR">
                <a:solidFill>
                  <a:srgbClr val="006600"/>
                </a:solidFill>
                <a:latin typeface="Tahoma" pitchFamily="34" charset="0"/>
              </a:rPr>
              <a:t>T3</a:t>
            </a:r>
            <a:endParaRPr lang="pt-PT">
              <a:solidFill>
                <a:srgbClr val="006600"/>
              </a:solidFill>
              <a:latin typeface="Tahoma" pitchFamily="34" charset="0"/>
            </a:endParaRPr>
          </a:p>
        </p:txBody>
      </p:sp>
      <p:sp>
        <p:nvSpPr>
          <p:cNvPr id="457734" name="Rectangle 6"/>
          <p:cNvSpPr>
            <a:spLocks noChangeArrowheads="1"/>
          </p:cNvSpPr>
          <p:nvPr/>
        </p:nvSpPr>
        <p:spPr bwMode="auto">
          <a:xfrm>
            <a:off x="1285875" y="2209800"/>
            <a:ext cx="7467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BR">
                <a:solidFill>
                  <a:schemeClr val="tx2"/>
                </a:solidFill>
                <a:latin typeface="Tahoma" pitchFamily="34" charset="0"/>
              </a:rPr>
              <a:t>T4</a:t>
            </a:r>
            <a:endParaRPr lang="pt-PT">
              <a:solidFill>
                <a:schemeClr val="tx2"/>
              </a:solidFill>
              <a:latin typeface="Tahoma" pitchFamily="34" charset="0"/>
            </a:endParaRPr>
          </a:p>
        </p:txBody>
      </p:sp>
      <p:sp>
        <p:nvSpPr>
          <p:cNvPr id="457735" name="Rectangle 7"/>
          <p:cNvSpPr>
            <a:spLocks noChangeArrowheads="1"/>
          </p:cNvSpPr>
          <p:nvPr/>
        </p:nvSpPr>
        <p:spPr bwMode="auto">
          <a:xfrm>
            <a:off x="1285875" y="2667000"/>
            <a:ext cx="7467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pt-BR">
                <a:solidFill>
                  <a:srgbClr val="006600"/>
                </a:solidFill>
                <a:latin typeface="Tahoma" pitchFamily="34" charset="0"/>
              </a:rPr>
              <a:t>T5</a:t>
            </a:r>
            <a:endParaRPr lang="pt-PT">
              <a:solidFill>
                <a:srgbClr val="006600"/>
              </a:solidFill>
              <a:latin typeface="Tahoma" pitchFamily="34" charset="0"/>
            </a:endParaRPr>
          </a:p>
        </p:txBody>
      </p:sp>
      <p:sp>
        <p:nvSpPr>
          <p:cNvPr id="457736" name="Line 8"/>
          <p:cNvSpPr>
            <a:spLocks noChangeShapeType="1"/>
          </p:cNvSpPr>
          <p:nvPr/>
        </p:nvSpPr>
        <p:spPr bwMode="auto">
          <a:xfrm>
            <a:off x="3886200" y="609600"/>
            <a:ext cx="0" cy="2590800"/>
          </a:xfrm>
          <a:prstGeom prst="line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pt-BR"/>
          </a:p>
        </p:txBody>
      </p:sp>
      <p:sp>
        <p:nvSpPr>
          <p:cNvPr id="457737" name="Line 9"/>
          <p:cNvSpPr>
            <a:spLocks noChangeShapeType="1"/>
          </p:cNvSpPr>
          <p:nvPr/>
        </p:nvSpPr>
        <p:spPr bwMode="auto">
          <a:xfrm>
            <a:off x="7839075" y="609600"/>
            <a:ext cx="9525" cy="2590800"/>
          </a:xfrm>
          <a:prstGeom prst="line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pt-BR"/>
          </a:p>
        </p:txBody>
      </p:sp>
      <p:sp>
        <p:nvSpPr>
          <p:cNvPr id="457738" name="Line 10"/>
          <p:cNvSpPr>
            <a:spLocks noChangeShapeType="1"/>
          </p:cNvSpPr>
          <p:nvPr/>
        </p:nvSpPr>
        <p:spPr bwMode="auto">
          <a:xfrm>
            <a:off x="1971675" y="1143000"/>
            <a:ext cx="1676400" cy="0"/>
          </a:xfrm>
          <a:prstGeom prst="line">
            <a:avLst/>
          </a:prstGeom>
          <a:noFill/>
          <a:ln w="28575">
            <a:solidFill>
              <a:srgbClr val="006600"/>
            </a:solidFill>
            <a:miter lim="800000"/>
            <a:headEnd type="oval" w="med" len="med"/>
            <a:tailEnd type="oval" w="med" len="med"/>
          </a:ln>
          <a:effectLst/>
        </p:spPr>
        <p:txBody>
          <a:bodyPr wrap="none"/>
          <a:lstStyle/>
          <a:p>
            <a:endParaRPr lang="pt-BR"/>
          </a:p>
        </p:txBody>
      </p:sp>
      <p:sp>
        <p:nvSpPr>
          <p:cNvPr id="457739" name="Line 11"/>
          <p:cNvSpPr>
            <a:spLocks noChangeShapeType="1"/>
          </p:cNvSpPr>
          <p:nvPr/>
        </p:nvSpPr>
        <p:spPr bwMode="auto">
          <a:xfrm>
            <a:off x="2581275" y="1600200"/>
            <a:ext cx="2286000" cy="0"/>
          </a:xfrm>
          <a:prstGeom prst="line">
            <a:avLst/>
          </a:prstGeom>
          <a:noFill/>
          <a:ln w="28575">
            <a:solidFill>
              <a:schemeClr val="tx2"/>
            </a:solidFill>
            <a:miter lim="800000"/>
            <a:headEnd type="oval" w="med" len="med"/>
            <a:tailEnd type="oval" w="med" len="med"/>
          </a:ln>
          <a:effectLst/>
        </p:spPr>
        <p:txBody>
          <a:bodyPr wrap="none"/>
          <a:lstStyle/>
          <a:p>
            <a:endParaRPr lang="pt-BR"/>
          </a:p>
        </p:txBody>
      </p:sp>
      <p:sp>
        <p:nvSpPr>
          <p:cNvPr id="457740" name="Line 12"/>
          <p:cNvSpPr>
            <a:spLocks noChangeShapeType="1"/>
          </p:cNvSpPr>
          <p:nvPr/>
        </p:nvSpPr>
        <p:spPr bwMode="auto">
          <a:xfrm>
            <a:off x="3495675" y="1981200"/>
            <a:ext cx="4343400" cy="0"/>
          </a:xfrm>
          <a:prstGeom prst="line">
            <a:avLst/>
          </a:prstGeom>
          <a:noFill/>
          <a:ln w="28575">
            <a:solidFill>
              <a:srgbClr val="006600"/>
            </a:solidFill>
            <a:miter lim="800000"/>
            <a:headEnd type="oval" w="med" len="med"/>
            <a:tailEnd type="oval" w="med" len="med"/>
          </a:ln>
          <a:effectLst/>
        </p:spPr>
        <p:txBody>
          <a:bodyPr wrap="none"/>
          <a:lstStyle/>
          <a:p>
            <a:endParaRPr lang="pt-BR"/>
          </a:p>
        </p:txBody>
      </p:sp>
      <p:sp>
        <p:nvSpPr>
          <p:cNvPr id="457741" name="Line 13"/>
          <p:cNvSpPr>
            <a:spLocks noChangeShapeType="1"/>
          </p:cNvSpPr>
          <p:nvPr/>
        </p:nvSpPr>
        <p:spPr bwMode="auto">
          <a:xfrm>
            <a:off x="4105275" y="2438400"/>
            <a:ext cx="1447800" cy="0"/>
          </a:xfrm>
          <a:prstGeom prst="line">
            <a:avLst/>
          </a:prstGeom>
          <a:noFill/>
          <a:ln w="28575">
            <a:solidFill>
              <a:schemeClr val="tx2"/>
            </a:solidFill>
            <a:miter lim="800000"/>
            <a:headEnd type="oval" w="med" len="med"/>
            <a:tailEnd type="oval" w="med" len="med"/>
          </a:ln>
          <a:effectLst/>
        </p:spPr>
        <p:txBody>
          <a:bodyPr wrap="none"/>
          <a:lstStyle/>
          <a:p>
            <a:endParaRPr lang="pt-BR"/>
          </a:p>
        </p:txBody>
      </p:sp>
      <p:sp>
        <p:nvSpPr>
          <p:cNvPr id="457742" name="Line 14"/>
          <p:cNvSpPr>
            <a:spLocks noChangeShapeType="1"/>
          </p:cNvSpPr>
          <p:nvPr/>
        </p:nvSpPr>
        <p:spPr bwMode="auto">
          <a:xfrm>
            <a:off x="4714875" y="2895600"/>
            <a:ext cx="3124200" cy="0"/>
          </a:xfrm>
          <a:prstGeom prst="line">
            <a:avLst/>
          </a:prstGeom>
          <a:noFill/>
          <a:ln w="28575">
            <a:solidFill>
              <a:srgbClr val="006600"/>
            </a:solidFill>
            <a:miter lim="800000"/>
            <a:headEnd type="oval" w="med" len="med"/>
            <a:tailEnd type="oval" w="med" len="med"/>
          </a:ln>
          <a:effectLst/>
        </p:spPr>
        <p:txBody>
          <a:bodyPr wrap="none"/>
          <a:lstStyle/>
          <a:p>
            <a:endParaRPr lang="pt-BR"/>
          </a:p>
        </p:txBody>
      </p:sp>
      <p:sp>
        <p:nvSpPr>
          <p:cNvPr id="457743" name="Text Box 15"/>
          <p:cNvSpPr txBox="1">
            <a:spLocks noChangeArrowheads="1"/>
          </p:cNvSpPr>
          <p:nvPr/>
        </p:nvSpPr>
        <p:spPr bwMode="auto">
          <a:xfrm>
            <a:off x="2971800" y="152400"/>
            <a:ext cx="1665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>
                <a:solidFill>
                  <a:schemeClr val="accent2"/>
                </a:solidFill>
                <a:latin typeface="Tahoma" pitchFamily="34" charset="0"/>
              </a:rPr>
              <a:t>Checkpoint</a:t>
            </a:r>
            <a:endParaRPr lang="pt-PT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457744" name="Text Box 16"/>
          <p:cNvSpPr txBox="1">
            <a:spLocks noChangeArrowheads="1"/>
          </p:cNvSpPr>
          <p:nvPr/>
        </p:nvSpPr>
        <p:spPr bwMode="auto">
          <a:xfrm>
            <a:off x="6324600" y="152400"/>
            <a:ext cx="2447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>
                <a:solidFill>
                  <a:srgbClr val="FF0000"/>
                </a:solidFill>
                <a:latin typeface="Tahoma" pitchFamily="34" charset="0"/>
              </a:rPr>
              <a:t>Falha do sistema</a:t>
            </a:r>
            <a:endParaRPr lang="pt-PT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457745" name="Line 17"/>
          <p:cNvSpPr>
            <a:spLocks noChangeShapeType="1"/>
          </p:cNvSpPr>
          <p:nvPr/>
        </p:nvSpPr>
        <p:spPr bwMode="auto">
          <a:xfrm>
            <a:off x="914400" y="609600"/>
            <a:ext cx="8001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pt-BR"/>
          </a:p>
        </p:txBody>
      </p:sp>
      <p:sp>
        <p:nvSpPr>
          <p:cNvPr id="457746" name="Text Box 18"/>
          <p:cNvSpPr txBox="1">
            <a:spLocks noChangeArrowheads="1"/>
          </p:cNvSpPr>
          <p:nvPr/>
        </p:nvSpPr>
        <p:spPr bwMode="auto">
          <a:xfrm>
            <a:off x="717550" y="152400"/>
            <a:ext cx="1111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>
                <a:latin typeface="Tahoma" pitchFamily="34" charset="0"/>
              </a:rPr>
              <a:t>Tempo</a:t>
            </a:r>
            <a:endParaRPr lang="pt-PT">
              <a:latin typeface="Tahoma" pitchFamily="34" charset="0"/>
            </a:endParaRPr>
          </a:p>
        </p:txBody>
      </p:sp>
      <p:sp>
        <p:nvSpPr>
          <p:cNvPr id="457747" name="Rectangle 19"/>
          <p:cNvSpPr>
            <a:spLocks noGrp="1" noChangeArrowheads="1"/>
          </p:cNvSpPr>
          <p:nvPr>
            <p:ph type="body" idx="1"/>
          </p:nvPr>
        </p:nvSpPr>
        <p:spPr>
          <a:xfrm>
            <a:off x="152400" y="3200400"/>
            <a:ext cx="8763000" cy="3581400"/>
          </a:xfrm>
          <a:noFill/>
          <a:ln/>
        </p:spPr>
        <p:txBody>
          <a:bodyPr/>
          <a:lstStyle/>
          <a:p>
            <a:r>
              <a:rPr lang="pt-BR" sz="2800"/>
              <a:t>Quando ocorre uma falha, o SGBD verifica o último checkpoint</a:t>
            </a:r>
          </a:p>
          <a:p>
            <a:r>
              <a:rPr lang="pt-BR" sz="2800"/>
              <a:t>A recuperação de cada uma das transações ocorre das seguintes maneiras</a:t>
            </a:r>
          </a:p>
          <a:p>
            <a:pPr lvl="1"/>
            <a:r>
              <a:rPr lang="pt-BR" sz="2400"/>
              <a:t>T1 não é afetada</a:t>
            </a:r>
          </a:p>
          <a:p>
            <a:pPr lvl="1"/>
            <a:r>
              <a:rPr lang="pt-BR" sz="2400"/>
              <a:t>T2 e T4 já estão completadas mas não conseguiram ter suas atualizações gravadas no BD físico </a:t>
            </a:r>
            <a:r>
              <a:rPr lang="pt-BR" sz="2400">
                <a:sym typeface="Wingdings" pitchFamily="2" charset="2"/>
              </a:rPr>
              <a:t> Refazê-las</a:t>
            </a:r>
          </a:p>
          <a:p>
            <a:pPr lvl="1"/>
            <a:r>
              <a:rPr lang="pt-BR" sz="2400">
                <a:sym typeface="Wingdings" pitchFamily="2" charset="2"/>
              </a:rPr>
              <a:t>T3 e T5 ainda não tinham sido encerradas  Desfazê-las</a:t>
            </a:r>
            <a:endParaRPr lang="pt-PT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/>
              <a:t>Administradores e Utilizadores dos SGBD’s</a:t>
            </a: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8613" y="1981200"/>
            <a:ext cx="8486775" cy="4432300"/>
          </a:xfrm>
        </p:spPr>
        <p:txBody>
          <a:bodyPr/>
          <a:lstStyle/>
          <a:p>
            <a:pPr marL="4763" indent="-4763">
              <a:lnSpc>
                <a:spcPct val="90000"/>
              </a:lnSpc>
              <a:buFontTx/>
              <a:buNone/>
            </a:pPr>
            <a:r>
              <a:rPr lang="en-GB"/>
              <a:t>As categorias de utilizadores que intervêm num determinado sistema de BD, depende da natureza da BD, da sua dimensão e do tipo de organização em que é implementada.</a:t>
            </a:r>
          </a:p>
          <a:p>
            <a:pPr marL="4763" indent="-4763">
              <a:lnSpc>
                <a:spcPct val="90000"/>
              </a:lnSpc>
              <a:buFontTx/>
              <a:buNone/>
            </a:pPr>
            <a:r>
              <a:rPr lang="en-GB"/>
              <a:t>Porém e utilizando uma classificação genérica, os utilizadores podem ser classificados da seguinte forma:</a:t>
            </a:r>
            <a:endParaRPr lang="pt-PT"/>
          </a:p>
          <a:p>
            <a:pPr marL="4763" indent="-4763">
              <a:lnSpc>
                <a:spcPct val="90000"/>
              </a:lnSpc>
            </a:pPr>
            <a:r>
              <a:rPr lang="pt-PT" b="1"/>
              <a:t> </a:t>
            </a:r>
            <a:r>
              <a:rPr lang="en-GB" b="1"/>
              <a:t>utilizadores finais</a:t>
            </a:r>
            <a:r>
              <a:rPr lang="pt-PT"/>
              <a:t> que</a:t>
            </a:r>
            <a:r>
              <a:rPr lang="en-GB"/>
              <a:t> actuam como operadores da</a:t>
            </a:r>
            <a:r>
              <a:rPr lang="pt-PT"/>
              <a:t>s</a:t>
            </a:r>
            <a:r>
              <a:rPr lang="en-GB"/>
              <a:t> aplicaç</a:t>
            </a:r>
            <a:r>
              <a:rPr lang="pt-PT"/>
              <a:t>ões</a:t>
            </a:r>
            <a:r>
              <a:rPr lang="en-GB"/>
              <a:t> que acedem à BD;</a:t>
            </a:r>
          </a:p>
          <a:p>
            <a:pPr marL="4763" indent="-4763">
              <a:lnSpc>
                <a:spcPct val="90000"/>
              </a:lnSpc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9238" y="1981200"/>
            <a:ext cx="8586787" cy="4114800"/>
          </a:xfrm>
        </p:spPr>
        <p:txBody>
          <a:bodyPr/>
          <a:lstStyle/>
          <a:p>
            <a:pPr marL="0" indent="0"/>
            <a:r>
              <a:rPr lang="pt-PT"/>
              <a:t> </a:t>
            </a:r>
            <a:r>
              <a:rPr lang="pt-PT" b="1"/>
              <a:t>U</a:t>
            </a:r>
            <a:r>
              <a:rPr lang="en-GB" b="1"/>
              <a:t>tilizadores especializados</a:t>
            </a:r>
            <a:r>
              <a:rPr lang="en-GB"/>
              <a:t> possuem os conhecimentos teóricos e práticos que lhes permite interagir com o interface do sistema de forma a actualizar informação na BD, criar novas BD, etc.; </a:t>
            </a:r>
            <a:endParaRPr lang="pt-PT"/>
          </a:p>
          <a:p>
            <a:pPr marL="0" indent="0"/>
            <a:r>
              <a:rPr lang="pt-PT"/>
              <a:t> </a:t>
            </a:r>
            <a:r>
              <a:rPr lang="pt-PT" b="1"/>
              <a:t>P</a:t>
            </a:r>
            <a:r>
              <a:rPr lang="en-GB" b="1"/>
              <a:t>rogramadores</a:t>
            </a:r>
            <a:r>
              <a:rPr lang="en-GB"/>
              <a:t> </a:t>
            </a:r>
            <a:r>
              <a:rPr lang="pt-PT"/>
              <a:t>-</a:t>
            </a:r>
            <a:r>
              <a:rPr lang="en-GB"/>
              <a:t> técnicos com conhecimentos adequados para a criação de aplicações</a:t>
            </a:r>
            <a:r>
              <a:rPr lang="pt-PT"/>
              <a:t>;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r>
              <a:rPr lang="pt-PT"/>
              <a:t>Administradores e Utilizadores dos SGBD’s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533400"/>
          </a:xfrm>
        </p:spPr>
        <p:txBody>
          <a:bodyPr>
            <a:normAutofit fontScale="90000"/>
          </a:bodyPr>
          <a:lstStyle/>
          <a:p>
            <a:r>
              <a:rPr lang="pt-BR" sz="4000"/>
              <a:t>Observe</a:t>
            </a:r>
            <a:endParaRPr lang="pt-PT" sz="4000"/>
          </a:p>
        </p:txBody>
      </p:sp>
      <p:sp>
        <p:nvSpPr>
          <p:cNvPr id="440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571612"/>
            <a:ext cx="8763000" cy="4929222"/>
          </a:xfrm>
        </p:spPr>
        <p:txBody>
          <a:bodyPr>
            <a:normAutofit lnSpcReduction="10000"/>
          </a:bodyPr>
          <a:lstStyle/>
          <a:p>
            <a:r>
              <a:rPr lang="pt-BR" sz="2800" dirty="0"/>
              <a:t>O planejamento e o processo de </a:t>
            </a:r>
            <a:r>
              <a:rPr lang="pt-BR" sz="2800" dirty="0" err="1"/>
              <a:t>Back</a:t>
            </a:r>
            <a:r>
              <a:rPr lang="pt-BR" sz="2800" dirty="0"/>
              <a:t> </a:t>
            </a:r>
            <a:r>
              <a:rPr lang="pt-BR" sz="2800" dirty="0" err="1"/>
              <a:t>Up</a:t>
            </a:r>
            <a:r>
              <a:rPr lang="pt-BR" sz="2800" dirty="0"/>
              <a:t> geralmente envolve a seguinte questão:</a:t>
            </a:r>
          </a:p>
          <a:p>
            <a:endParaRPr lang="pt-BR" sz="2800" dirty="0"/>
          </a:p>
          <a:p>
            <a:endParaRPr lang="pt-BR" sz="2800" dirty="0"/>
          </a:p>
          <a:p>
            <a:r>
              <a:rPr lang="pt-BR" sz="2800" dirty="0"/>
              <a:t>Isto porque é preciso conhecer o funcionamento do gerenciador de recuperação, determinar a </a:t>
            </a:r>
            <a:r>
              <a:rPr lang="pt-BR" sz="2800" dirty="0" err="1"/>
              <a:t>frequência</a:t>
            </a:r>
            <a:r>
              <a:rPr lang="pt-BR" sz="2800" dirty="0"/>
              <a:t> com que será feito o Backup e onde ele ficará armazenado</a:t>
            </a:r>
          </a:p>
          <a:p>
            <a:r>
              <a:rPr lang="pt-BR" sz="2800" dirty="0"/>
              <a:t>No pior caso, se o backup estiver guardado próximo a máquina com os dados e a sala que eles estiverem pegar fogo....</a:t>
            </a:r>
          </a:p>
        </p:txBody>
      </p:sp>
      <p:sp>
        <p:nvSpPr>
          <p:cNvPr id="440326" name="AutoShape 6"/>
          <p:cNvSpPr>
            <a:spLocks noChangeArrowheads="1"/>
          </p:cNvSpPr>
          <p:nvPr/>
        </p:nvSpPr>
        <p:spPr bwMode="auto">
          <a:xfrm>
            <a:off x="1000100" y="2571744"/>
            <a:ext cx="6934200" cy="6096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t-BR" dirty="0">
                <a:solidFill>
                  <a:srgbClr val="000099"/>
                </a:solidFill>
                <a:latin typeface="Comic Sans MS" pitchFamily="66" charset="0"/>
              </a:rPr>
              <a:t>Quanto você está disposto a perder?</a:t>
            </a:r>
            <a:endParaRPr lang="pt-PT" dirty="0">
              <a:solidFill>
                <a:srgbClr val="000099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PT"/>
              <a:t> </a:t>
            </a:r>
            <a:r>
              <a:rPr lang="pt-PT" b="1"/>
              <a:t>Administradores</a:t>
            </a:r>
            <a:r>
              <a:rPr lang="en-GB"/>
              <a:t> </a:t>
            </a:r>
            <a:r>
              <a:rPr lang="pt-PT"/>
              <a:t>-</a:t>
            </a:r>
            <a:r>
              <a:rPr lang="en-GB"/>
              <a:t> responsáveis pela definição e implementação da política de informação da empresa. Por ex. :definir o tipo de informação, as permissões de acesso à informação.</a:t>
            </a:r>
          </a:p>
          <a:p>
            <a:endParaRPr lang="en-GB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r>
              <a:rPr lang="pt-PT"/>
              <a:t>Administradores e Utilizadores dos SGBD’s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620688"/>
            <a:ext cx="8534400" cy="381000"/>
          </a:xfrm>
        </p:spPr>
        <p:txBody>
          <a:bodyPr>
            <a:normAutofit fontScale="90000"/>
          </a:bodyPr>
          <a:lstStyle/>
          <a:p>
            <a:r>
              <a:rPr lang="pt-BR" dirty="0"/>
              <a:t>Exercícios</a:t>
            </a:r>
            <a:endParaRPr lang="pt-PT" sz="2800" dirty="0"/>
          </a:p>
        </p:txBody>
      </p:sp>
      <p:sp>
        <p:nvSpPr>
          <p:cNvPr id="466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772816"/>
            <a:ext cx="8763000" cy="4856584"/>
          </a:xfrm>
        </p:spPr>
        <p:txBody>
          <a:bodyPr>
            <a:normAutofit/>
          </a:bodyPr>
          <a:lstStyle/>
          <a:p>
            <a:pPr algn="just"/>
            <a:r>
              <a:rPr lang="pt-BR" sz="2400" dirty="0"/>
              <a:t>Discuta os tipos de falhas que podem ocorrer a um BD</a:t>
            </a:r>
            <a:r>
              <a:rPr lang="pt-BR" sz="2400" dirty="0" smtClean="0"/>
              <a:t>.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O que é checkpoint? Qual a importância de gravar um registro de checkpoint no </a:t>
            </a:r>
            <a:r>
              <a:rPr lang="pt-BR" sz="2400" dirty="0" err="1"/>
              <a:t>Log</a:t>
            </a:r>
            <a:r>
              <a:rPr lang="pt-BR" sz="2400" dirty="0" smtClean="0"/>
              <a:t>?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Explique o procedimento que deve ser feito para restaurar o BD no caso de uma falha do sistema</a:t>
            </a:r>
            <a:r>
              <a:rPr lang="pt-BR" sz="2400" dirty="0" smtClean="0"/>
              <a:t>.</a:t>
            </a:r>
            <a:endParaRPr lang="pt-BR" sz="2400" dirty="0"/>
          </a:p>
        </p:txBody>
      </p:sp>
      <p:sp>
        <p:nvSpPr>
          <p:cNvPr id="466949" name="Text Box 5"/>
          <p:cNvSpPr txBox="1">
            <a:spLocks noChangeArrowheads="1"/>
          </p:cNvSpPr>
          <p:nvPr/>
        </p:nvSpPr>
        <p:spPr bwMode="auto">
          <a:xfrm>
            <a:off x="533400" y="3182938"/>
            <a:ext cx="184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pt-BR" sz="18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92696"/>
            <a:ext cx="8534400" cy="381000"/>
          </a:xfrm>
        </p:spPr>
        <p:txBody>
          <a:bodyPr>
            <a:normAutofit fontScale="90000"/>
          </a:bodyPr>
          <a:lstStyle/>
          <a:p>
            <a:r>
              <a:rPr lang="pt-BR" dirty="0"/>
              <a:t>Exercícios</a:t>
            </a:r>
            <a:endParaRPr lang="pt-PT" sz="2800" dirty="0"/>
          </a:p>
        </p:txBody>
      </p:sp>
      <p:sp>
        <p:nvSpPr>
          <p:cNvPr id="466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556792"/>
            <a:ext cx="8763000" cy="5072608"/>
          </a:xfrm>
        </p:spPr>
        <p:txBody>
          <a:bodyPr/>
          <a:lstStyle/>
          <a:p>
            <a:pPr algn="just"/>
            <a:r>
              <a:rPr lang="pt-BR" sz="2000" dirty="0" smtClean="0"/>
              <a:t>Responda</a:t>
            </a:r>
            <a:r>
              <a:rPr lang="pt-BR" sz="2000" dirty="0"/>
              <a:t>: (1) O que acontece depois da falha com cada transação e porque? (2) Qual o valor dos dados após o processo de recuperação?</a:t>
            </a:r>
            <a:endParaRPr lang="pt-PT" sz="2000" dirty="0"/>
          </a:p>
        </p:txBody>
      </p:sp>
      <p:sp>
        <p:nvSpPr>
          <p:cNvPr id="466948" name="Text Box 4"/>
          <p:cNvSpPr txBox="1">
            <a:spLocks noChangeArrowheads="1"/>
          </p:cNvSpPr>
          <p:nvPr/>
        </p:nvSpPr>
        <p:spPr bwMode="auto">
          <a:xfrm>
            <a:off x="5076056" y="2420888"/>
            <a:ext cx="2393950" cy="367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pt-BR" sz="1800" dirty="0">
                <a:latin typeface="Tahoma" pitchFamily="34" charset="0"/>
              </a:rPr>
              <a:t> [</a:t>
            </a:r>
            <a:r>
              <a:rPr lang="pt-BR" sz="1800" dirty="0" err="1">
                <a:latin typeface="Tahoma" pitchFamily="34" charset="0"/>
              </a:rPr>
              <a:t>write</a:t>
            </a:r>
            <a:r>
              <a:rPr lang="pt-BR" sz="1800" dirty="0">
                <a:latin typeface="Tahoma" pitchFamily="34" charset="0"/>
              </a:rPr>
              <a:t>, T3, B, 10, 8]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pt-BR" sz="1800" dirty="0">
                <a:latin typeface="Tahoma" pitchFamily="34" charset="0"/>
              </a:rPr>
              <a:t> [</a:t>
            </a:r>
            <a:r>
              <a:rPr lang="pt-BR" sz="1800" dirty="0" err="1">
                <a:latin typeface="Tahoma" pitchFamily="34" charset="0"/>
              </a:rPr>
              <a:t>commit</a:t>
            </a:r>
            <a:r>
              <a:rPr lang="pt-BR" sz="1800" dirty="0">
                <a:latin typeface="Tahoma" pitchFamily="34" charset="0"/>
              </a:rPr>
              <a:t>, T3]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pt-BR" sz="1800" dirty="0">
                <a:latin typeface="Tahoma" pitchFamily="34" charset="0"/>
              </a:rPr>
              <a:t> [início, T4]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pt-BR" sz="1800" dirty="0">
                <a:latin typeface="Tahoma" pitchFamily="34" charset="0"/>
              </a:rPr>
              <a:t> [read, T4, A]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pt-BR" sz="1800" dirty="0">
                <a:latin typeface="Tahoma" pitchFamily="34" charset="0"/>
              </a:rPr>
              <a:t> [</a:t>
            </a:r>
            <a:r>
              <a:rPr lang="pt-BR" sz="1800" dirty="0" err="1">
                <a:latin typeface="Tahoma" pitchFamily="34" charset="0"/>
              </a:rPr>
              <a:t>write</a:t>
            </a:r>
            <a:r>
              <a:rPr lang="pt-BR" sz="1800" dirty="0">
                <a:latin typeface="Tahoma" pitchFamily="34" charset="0"/>
              </a:rPr>
              <a:t>, T2, D, 0, 25]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pt-BR" sz="1800" dirty="0">
                <a:latin typeface="Tahoma" pitchFamily="34" charset="0"/>
              </a:rPr>
              <a:t> [início, T5]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pt-BR" sz="1800" dirty="0">
                <a:latin typeface="Tahoma" pitchFamily="34" charset="0"/>
              </a:rPr>
              <a:t> [</a:t>
            </a:r>
            <a:r>
              <a:rPr lang="pt-BR" sz="1800" dirty="0" err="1">
                <a:latin typeface="Tahoma" pitchFamily="34" charset="0"/>
              </a:rPr>
              <a:t>write</a:t>
            </a:r>
            <a:r>
              <a:rPr lang="pt-BR" sz="1800" dirty="0">
                <a:latin typeface="Tahoma" pitchFamily="34" charset="0"/>
              </a:rPr>
              <a:t>, T4, A, 20, 15]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pt-BR" sz="1800" dirty="0">
                <a:latin typeface="Tahoma" pitchFamily="34" charset="0"/>
              </a:rPr>
              <a:t> [read, T5, A]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pt-BR" sz="1800" dirty="0">
                <a:latin typeface="Tahoma" pitchFamily="34" charset="0"/>
              </a:rPr>
              <a:t> [</a:t>
            </a:r>
            <a:r>
              <a:rPr lang="pt-BR" sz="1800" dirty="0" err="1">
                <a:latin typeface="Tahoma" pitchFamily="34" charset="0"/>
              </a:rPr>
              <a:t>commit</a:t>
            </a:r>
            <a:r>
              <a:rPr lang="pt-BR" sz="1800" dirty="0">
                <a:latin typeface="Tahoma" pitchFamily="34" charset="0"/>
              </a:rPr>
              <a:t>, T4]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pt-BR" sz="1800" dirty="0">
                <a:latin typeface="Tahoma" pitchFamily="34" charset="0"/>
              </a:rPr>
              <a:t> [</a:t>
            </a:r>
            <a:r>
              <a:rPr lang="pt-BR" sz="1800" dirty="0" err="1">
                <a:latin typeface="Tahoma" pitchFamily="34" charset="0"/>
              </a:rPr>
              <a:t>write</a:t>
            </a:r>
            <a:r>
              <a:rPr lang="pt-BR" sz="1800" dirty="0">
                <a:latin typeface="Tahoma" pitchFamily="34" charset="0"/>
              </a:rPr>
              <a:t>, T5, A, 15, 65]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pt-BR" sz="1800" dirty="0">
                <a:latin typeface="Tahoma" pitchFamily="34" charset="0"/>
              </a:rPr>
              <a:t> [read, T2, B]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pt-BR" sz="1800" dirty="0">
                <a:latin typeface="Tahoma" pitchFamily="34" charset="0"/>
              </a:rPr>
              <a:t> FALHA!</a:t>
            </a:r>
            <a:endParaRPr lang="pt-PT" sz="1800" dirty="0">
              <a:latin typeface="Tahoma" pitchFamily="34" charset="0"/>
            </a:endParaRPr>
          </a:p>
        </p:txBody>
      </p:sp>
      <p:sp>
        <p:nvSpPr>
          <p:cNvPr id="466949" name="Text Box 5"/>
          <p:cNvSpPr txBox="1">
            <a:spLocks noChangeArrowheads="1"/>
          </p:cNvSpPr>
          <p:nvPr/>
        </p:nvSpPr>
        <p:spPr bwMode="auto">
          <a:xfrm>
            <a:off x="533400" y="3182938"/>
            <a:ext cx="184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pt-BR" sz="1800">
              <a:latin typeface="Tahoma" pitchFamily="34" charset="0"/>
            </a:endParaRPr>
          </a:p>
        </p:txBody>
      </p:sp>
      <p:sp>
        <p:nvSpPr>
          <p:cNvPr id="466950" name="Text Box 6"/>
          <p:cNvSpPr txBox="1">
            <a:spLocks noChangeArrowheads="1"/>
          </p:cNvSpPr>
          <p:nvPr/>
        </p:nvSpPr>
        <p:spPr bwMode="auto">
          <a:xfrm>
            <a:off x="1043608" y="2420888"/>
            <a:ext cx="2197100" cy="366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pt-BR" sz="1800" dirty="0">
                <a:latin typeface="Tahoma" pitchFamily="34" charset="0"/>
              </a:rPr>
              <a:t>[início, T1]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pt-BR" sz="1800" dirty="0">
                <a:latin typeface="Tahoma" pitchFamily="34" charset="0"/>
              </a:rPr>
              <a:t>[</a:t>
            </a:r>
            <a:r>
              <a:rPr lang="pt-BR" sz="1800" dirty="0" err="1">
                <a:latin typeface="Tahoma" pitchFamily="34" charset="0"/>
              </a:rPr>
              <a:t>read</a:t>
            </a:r>
            <a:r>
              <a:rPr lang="pt-BR" sz="1800" dirty="0">
                <a:latin typeface="Tahoma" pitchFamily="34" charset="0"/>
              </a:rPr>
              <a:t>, T1, A]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pt-BR" sz="1800" dirty="0">
                <a:latin typeface="Tahoma" pitchFamily="34" charset="0"/>
              </a:rPr>
              <a:t>[</a:t>
            </a:r>
            <a:r>
              <a:rPr lang="pt-BR" sz="1800" dirty="0" err="1">
                <a:latin typeface="Tahoma" pitchFamily="34" charset="0"/>
              </a:rPr>
              <a:t>read</a:t>
            </a:r>
            <a:r>
              <a:rPr lang="pt-BR" sz="1800" dirty="0">
                <a:latin typeface="Tahoma" pitchFamily="34" charset="0"/>
              </a:rPr>
              <a:t>, T1, B]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pt-BR" sz="1800" dirty="0">
                <a:latin typeface="Tahoma" pitchFamily="34" charset="0"/>
              </a:rPr>
              <a:t>[início, T2]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pt-BR" sz="1800" dirty="0">
                <a:latin typeface="Tahoma" pitchFamily="34" charset="0"/>
              </a:rPr>
              <a:t>[</a:t>
            </a:r>
            <a:r>
              <a:rPr lang="pt-BR" sz="1800" dirty="0" err="1">
                <a:latin typeface="Tahoma" pitchFamily="34" charset="0"/>
              </a:rPr>
              <a:t>read</a:t>
            </a:r>
            <a:r>
              <a:rPr lang="pt-BR" sz="1800" dirty="0">
                <a:latin typeface="Tahoma" pitchFamily="34" charset="0"/>
              </a:rPr>
              <a:t>, T2, C]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pt-BR" sz="1800" dirty="0">
                <a:latin typeface="Tahoma" pitchFamily="34" charset="0"/>
              </a:rPr>
              <a:t>[</a:t>
            </a:r>
            <a:r>
              <a:rPr lang="pt-BR" sz="1800" dirty="0" err="1">
                <a:latin typeface="Tahoma" pitchFamily="34" charset="0"/>
              </a:rPr>
              <a:t>write</a:t>
            </a:r>
            <a:r>
              <a:rPr lang="pt-BR" sz="1800" dirty="0">
                <a:latin typeface="Tahoma" pitchFamily="34" charset="0"/>
              </a:rPr>
              <a:t>, T1, A, 3, 20]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pt-BR" sz="1800" dirty="0">
                <a:latin typeface="Tahoma" pitchFamily="34" charset="0"/>
              </a:rPr>
              <a:t>[</a:t>
            </a:r>
            <a:r>
              <a:rPr lang="pt-BR" sz="1800" dirty="0" err="1">
                <a:latin typeface="Tahoma" pitchFamily="34" charset="0"/>
              </a:rPr>
              <a:t>commit</a:t>
            </a:r>
            <a:r>
              <a:rPr lang="pt-BR" sz="1800" dirty="0">
                <a:latin typeface="Tahoma" pitchFamily="34" charset="0"/>
              </a:rPr>
              <a:t>, T1]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pt-BR" sz="1800" dirty="0">
                <a:latin typeface="Tahoma" pitchFamily="34" charset="0"/>
              </a:rPr>
              <a:t>[</a:t>
            </a:r>
            <a:r>
              <a:rPr lang="pt-BR" sz="1800" dirty="0" err="1">
                <a:latin typeface="Tahoma" pitchFamily="34" charset="0"/>
              </a:rPr>
              <a:t>write</a:t>
            </a:r>
            <a:r>
              <a:rPr lang="pt-BR" sz="1800" dirty="0">
                <a:latin typeface="Tahoma" pitchFamily="34" charset="0"/>
              </a:rPr>
              <a:t>, T2, C, 2, 40]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pt-BR" sz="1800" dirty="0">
                <a:latin typeface="Tahoma" pitchFamily="34" charset="0"/>
              </a:rPr>
              <a:t>[início, T3]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pt-BR" sz="1800" dirty="0">
                <a:latin typeface="Tahoma" pitchFamily="34" charset="0"/>
              </a:rPr>
              <a:t>[</a:t>
            </a:r>
            <a:r>
              <a:rPr lang="pt-BR" sz="1800" dirty="0" err="1">
                <a:latin typeface="Tahoma" pitchFamily="34" charset="0"/>
              </a:rPr>
              <a:t>read</a:t>
            </a:r>
            <a:r>
              <a:rPr lang="pt-BR" sz="1800" dirty="0">
                <a:latin typeface="Tahoma" pitchFamily="34" charset="0"/>
              </a:rPr>
              <a:t>, T3, B]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pt-BR" sz="1800" dirty="0">
                <a:latin typeface="Tahoma" pitchFamily="34" charset="0"/>
              </a:rPr>
              <a:t>[checkpoint]</a:t>
            </a:r>
            <a:endParaRPr lang="pt-PT" sz="1800" dirty="0">
              <a:latin typeface="Tahoma" pitchFamily="34" charset="0"/>
            </a:endParaRPr>
          </a:p>
        </p:txBody>
      </p:sp>
      <p:sp>
        <p:nvSpPr>
          <p:cNvPr id="466953" name="Freeform 9"/>
          <p:cNvSpPr>
            <a:spLocks/>
          </p:cNvSpPr>
          <p:nvPr/>
        </p:nvSpPr>
        <p:spPr bwMode="auto">
          <a:xfrm>
            <a:off x="2483768" y="2132856"/>
            <a:ext cx="2819400" cy="3975100"/>
          </a:xfrm>
          <a:custGeom>
            <a:avLst/>
            <a:gdLst/>
            <a:ahLst/>
            <a:cxnLst>
              <a:cxn ang="0">
                <a:pos x="0" y="2440"/>
              </a:cxn>
              <a:cxn ang="0">
                <a:pos x="864" y="2152"/>
              </a:cxn>
              <a:cxn ang="0">
                <a:pos x="1440" y="328"/>
              </a:cxn>
              <a:cxn ang="0">
                <a:pos x="1776" y="184"/>
              </a:cxn>
            </a:cxnLst>
            <a:rect l="0" t="0" r="r" b="b"/>
            <a:pathLst>
              <a:path w="1776" h="2504">
                <a:moveTo>
                  <a:pt x="0" y="2440"/>
                </a:moveTo>
                <a:cubicBezTo>
                  <a:pt x="312" y="2472"/>
                  <a:pt x="624" y="2504"/>
                  <a:pt x="864" y="2152"/>
                </a:cubicBezTo>
                <a:cubicBezTo>
                  <a:pt x="1104" y="1800"/>
                  <a:pt x="1288" y="656"/>
                  <a:pt x="1440" y="328"/>
                </a:cubicBezTo>
                <a:cubicBezTo>
                  <a:pt x="1592" y="0"/>
                  <a:pt x="1684" y="92"/>
                  <a:pt x="1776" y="184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428604"/>
            <a:ext cx="8534400" cy="762000"/>
          </a:xfrm>
        </p:spPr>
        <p:txBody>
          <a:bodyPr/>
          <a:lstStyle/>
          <a:p>
            <a:r>
              <a:rPr lang="pt-BR" dirty="0"/>
              <a:t>Meios de Armazenamento</a:t>
            </a:r>
            <a:endParaRPr lang="pt-PT" dirty="0"/>
          </a:p>
        </p:txBody>
      </p:sp>
      <p:sp>
        <p:nvSpPr>
          <p:cNvPr id="446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714488"/>
            <a:ext cx="8763000" cy="4838712"/>
          </a:xfrm>
        </p:spPr>
        <p:txBody>
          <a:bodyPr>
            <a:normAutofit lnSpcReduction="10000"/>
          </a:bodyPr>
          <a:lstStyle/>
          <a:p>
            <a:r>
              <a:rPr lang="pt-BR" sz="2400" dirty="0"/>
              <a:t>Volátil</a:t>
            </a:r>
          </a:p>
          <a:p>
            <a:pPr lvl="1"/>
            <a:r>
              <a:rPr lang="pt-BR" sz="2000" dirty="0"/>
              <a:t>Buffer</a:t>
            </a:r>
          </a:p>
          <a:p>
            <a:pPr lvl="1"/>
            <a:r>
              <a:rPr lang="pt-BR" sz="2000" dirty="0"/>
              <a:t>Os dados estão armazenados na memória principal do computador</a:t>
            </a:r>
          </a:p>
          <a:p>
            <a:pPr lvl="1"/>
            <a:r>
              <a:rPr lang="pt-BR" sz="2000" dirty="0"/>
              <a:t>Acesso mais rápido</a:t>
            </a:r>
          </a:p>
          <a:p>
            <a:pPr lvl="1"/>
            <a:r>
              <a:rPr lang="pt-BR" sz="2000" dirty="0"/>
              <a:t>A informação residente neste meio usualmente, não sobrevive a quedas no sistema</a:t>
            </a:r>
          </a:p>
          <a:p>
            <a:r>
              <a:rPr lang="pt-BR" sz="2400" dirty="0"/>
              <a:t>Não-volátil</a:t>
            </a:r>
          </a:p>
          <a:p>
            <a:pPr lvl="1"/>
            <a:r>
              <a:rPr lang="pt-BR" sz="2000" dirty="0"/>
              <a:t>Os dados estão armazenados em discos e/ou fitas</a:t>
            </a:r>
          </a:p>
          <a:p>
            <a:pPr lvl="1"/>
            <a:r>
              <a:rPr lang="pt-BR" sz="2000" dirty="0"/>
              <a:t>A informação residente neste meio sobrevive a quedas no sistema mas pode não sobreviver a falhas neste meio</a:t>
            </a:r>
          </a:p>
          <a:p>
            <a:r>
              <a:rPr lang="pt-BR" sz="2400" dirty="0"/>
              <a:t>Estável</a:t>
            </a:r>
          </a:p>
          <a:p>
            <a:pPr lvl="1"/>
            <a:r>
              <a:rPr lang="pt-BR" sz="2000" dirty="0"/>
              <a:t>A informação residente neste meio “nunca” é perdida</a:t>
            </a:r>
          </a:p>
          <a:p>
            <a:pPr lvl="1"/>
            <a:r>
              <a:rPr lang="pt-BR" sz="2000" dirty="0"/>
              <a:t>Meio mais seguro do que a não-volátil</a:t>
            </a:r>
            <a:endParaRPr lang="pt-P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Implementação de armazenamento estável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i="1" dirty="0" smtClean="0"/>
              <a:t>Backups em fitas em diferentes locais</a:t>
            </a:r>
          </a:p>
          <a:p>
            <a:pPr lvl="1"/>
            <a:r>
              <a:rPr lang="pt-BR" dirty="0" smtClean="0"/>
              <a:t>Mas atualizações ocorridas entre o desastre e o último </a:t>
            </a:r>
            <a:r>
              <a:rPr lang="pt-BR" i="1" dirty="0" smtClean="0"/>
              <a:t>backup podem ser perdidas</a:t>
            </a:r>
          </a:p>
          <a:p>
            <a:r>
              <a:rPr lang="pt-BR" dirty="0" smtClean="0"/>
              <a:t>Sistemas mais seguros</a:t>
            </a:r>
          </a:p>
          <a:p>
            <a:pPr lvl="1"/>
            <a:r>
              <a:rPr lang="pt-BR" dirty="0" smtClean="0"/>
              <a:t>Cópia de cada bloco estável em um </a:t>
            </a:r>
            <a:r>
              <a:rPr lang="pt-BR" i="1" dirty="0" smtClean="0"/>
              <a:t>site remoto</a:t>
            </a:r>
          </a:p>
          <a:p>
            <a:pPr lvl="1"/>
            <a:r>
              <a:rPr lang="pt-BR" dirty="0" smtClean="0"/>
              <a:t>Cópia </a:t>
            </a:r>
            <a:r>
              <a:rPr lang="pt-BR" i="1" dirty="0" err="1" smtClean="0"/>
              <a:t>on</a:t>
            </a:r>
            <a:r>
              <a:rPr lang="pt-BR" i="1" dirty="0" smtClean="0"/>
              <a:t> </a:t>
            </a:r>
            <a:r>
              <a:rPr lang="pt-BR" i="1" dirty="0" err="1" smtClean="0"/>
              <a:t>the</a:t>
            </a:r>
            <a:r>
              <a:rPr lang="pt-BR" i="1" dirty="0" smtClean="0"/>
              <a:t> </a:t>
            </a:r>
            <a:r>
              <a:rPr lang="pt-BR" i="1" dirty="0" err="1" smtClean="0"/>
              <a:t>fly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Implementação de armazenamento estável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29196"/>
          </a:xfrm>
        </p:spPr>
        <p:txBody>
          <a:bodyPr>
            <a:normAutofit/>
          </a:bodyPr>
          <a:lstStyle/>
          <a:p>
            <a:r>
              <a:rPr lang="pt-BR" dirty="0" smtClean="0"/>
              <a:t>Transferência de blocos entre MP e disco pode resultar em:</a:t>
            </a:r>
          </a:p>
          <a:p>
            <a:pPr>
              <a:buNone/>
            </a:pPr>
            <a:r>
              <a:rPr lang="pt-BR" dirty="0" smtClean="0"/>
              <a:t>1. Conclusão bem sucedida: informação chegou de forma segura ao destino</a:t>
            </a:r>
          </a:p>
          <a:p>
            <a:pPr>
              <a:buNone/>
            </a:pPr>
            <a:r>
              <a:rPr lang="pt-BR" dirty="0" smtClean="0"/>
              <a:t>2. Falha parcial: falha ocorreu no meio da transferência e o bloco de destino contém informação incorreta</a:t>
            </a:r>
          </a:p>
          <a:p>
            <a:pPr>
              <a:buNone/>
            </a:pPr>
            <a:r>
              <a:rPr lang="pt-BR" dirty="0" smtClean="0"/>
              <a:t>3. Falha total: falha ocorreu cedo o suficiente, de modo que o bloco de destino permanece intacto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Implementação de armazenamento estável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28596" y="1600200"/>
            <a:ext cx="8337452" cy="4900634"/>
          </a:xfrm>
        </p:spPr>
        <p:txBody>
          <a:bodyPr>
            <a:normAutofit fontScale="92500" lnSpcReduction="20000"/>
          </a:bodyPr>
          <a:lstStyle/>
          <a:p>
            <a:r>
              <a:rPr lang="pt-BR" dirty="0" smtClean="0"/>
              <a:t>Uma operação de saída é executada como segue:</a:t>
            </a:r>
          </a:p>
          <a:p>
            <a:pPr lvl="1"/>
            <a:r>
              <a:rPr lang="pt-BR" dirty="0" smtClean="0"/>
              <a:t>Escreve a informação dentro do primeiro bloco físico</a:t>
            </a:r>
          </a:p>
          <a:p>
            <a:pPr lvl="1"/>
            <a:r>
              <a:rPr lang="pt-BR" dirty="0" smtClean="0"/>
              <a:t>Quando a primeira escrita se completar com sucesso, escreve a mesma informação no segundo bloco físico</a:t>
            </a:r>
          </a:p>
          <a:p>
            <a:pPr lvl="1"/>
            <a:r>
              <a:rPr lang="pt-BR" dirty="0" smtClean="0"/>
              <a:t>A saída é completada somente após a segunda escrita </a:t>
            </a:r>
            <a:r>
              <a:rPr lang="pt-BR" dirty="0" err="1" smtClean="0"/>
              <a:t>completar‐se</a:t>
            </a:r>
            <a:r>
              <a:rPr lang="pt-BR" dirty="0" smtClean="0"/>
              <a:t> com sucesso</a:t>
            </a:r>
          </a:p>
          <a:p>
            <a:r>
              <a:rPr lang="pt-BR" dirty="0" smtClean="0"/>
              <a:t>Assegura que uma escrita em armazenamento estável seja bem sucedida</a:t>
            </a:r>
          </a:p>
          <a:p>
            <a:r>
              <a:rPr lang="pt-BR" dirty="0" smtClean="0"/>
              <a:t>Ou todas as cópias são atualizadas ou não resulte em mudança alguma (atomicidade)</a:t>
            </a:r>
          </a:p>
          <a:p>
            <a:r>
              <a:rPr lang="pt-BR" dirty="0" smtClean="0"/>
              <a:t>Embora o uso de grande número de cópias reduza a probabilidade de uma falha em geral é suficiente simular armazenamento estável com duas cópias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Implementação de armazenamento estável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29196"/>
          </a:xfrm>
        </p:spPr>
        <p:txBody>
          <a:bodyPr>
            <a:normAutofit fontScale="92500"/>
          </a:bodyPr>
          <a:lstStyle/>
          <a:p>
            <a:r>
              <a:rPr lang="pt-BR" dirty="0" smtClean="0"/>
              <a:t>Na ocorrência de falhas na transferência, o sistema deve</a:t>
            </a:r>
          </a:p>
          <a:p>
            <a:pPr lvl="1"/>
            <a:r>
              <a:rPr lang="pt-BR" dirty="0" smtClean="0"/>
              <a:t>Detectar falha</a:t>
            </a:r>
          </a:p>
          <a:p>
            <a:pPr lvl="1"/>
            <a:r>
              <a:rPr lang="pt-BR" dirty="0" smtClean="0"/>
              <a:t>Chamar procedimento de recuperação</a:t>
            </a:r>
          </a:p>
          <a:p>
            <a:pPr lvl="1"/>
            <a:r>
              <a:rPr lang="pt-BR" dirty="0" smtClean="0"/>
              <a:t>Restabelecer o bloco, </a:t>
            </a:r>
            <a:r>
              <a:rPr lang="pt-BR" dirty="0" err="1" smtClean="0"/>
              <a:t>levando‐o</a:t>
            </a:r>
            <a:r>
              <a:rPr lang="pt-BR" dirty="0" smtClean="0"/>
              <a:t> a um estado consistente</a:t>
            </a:r>
          </a:p>
          <a:p>
            <a:r>
              <a:rPr lang="pt-BR" dirty="0" smtClean="0"/>
              <a:t>Para isso, o sistema deve manter dois blocos físicos para cada bloco lógico do BD</a:t>
            </a:r>
          </a:p>
          <a:p>
            <a:r>
              <a:rPr lang="pt-BR" dirty="0" smtClean="0"/>
              <a:t>No caso de discos espelhados: ambos no mesmo local</a:t>
            </a:r>
          </a:p>
          <a:p>
            <a:r>
              <a:rPr lang="pt-BR" dirty="0" smtClean="0"/>
              <a:t>No caso de </a:t>
            </a:r>
            <a:r>
              <a:rPr lang="pt-BR" i="1" dirty="0" smtClean="0"/>
              <a:t>backup remoto: um é local, outro está num site </a:t>
            </a:r>
            <a:r>
              <a:rPr lang="pt-BR" dirty="0" smtClean="0"/>
              <a:t>remoto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o">
  <a:themeElements>
    <a:clrScheme name="Median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128</TotalTime>
  <Words>2809</Words>
  <Application>Microsoft Office PowerPoint</Application>
  <PresentationFormat>Apresentação na tela (4:3)</PresentationFormat>
  <Paragraphs>286</Paragraphs>
  <Slides>42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42</vt:i4>
      </vt:variant>
    </vt:vector>
  </HeadingPairs>
  <TitlesOfParts>
    <vt:vector size="43" baseType="lpstr">
      <vt:lpstr>Mediano</vt:lpstr>
      <vt:lpstr>Recuperação após falha</vt:lpstr>
      <vt:lpstr>Motivação</vt:lpstr>
      <vt:lpstr>Conceitos Básicos</vt:lpstr>
      <vt:lpstr>Observe</vt:lpstr>
      <vt:lpstr>Meios de Armazenamento</vt:lpstr>
      <vt:lpstr>Implementação de armazenamento estável</vt:lpstr>
      <vt:lpstr>Implementação de armazenamento estável</vt:lpstr>
      <vt:lpstr>Implementação de armazenamento estável</vt:lpstr>
      <vt:lpstr>Implementação de armazenamento estável</vt:lpstr>
      <vt:lpstr>Recuperação/Tolerância a Falhas</vt:lpstr>
      <vt:lpstr>Recuperação/Tolerância a Falhas</vt:lpstr>
      <vt:lpstr>Recuperação/Tolerância a Falhas</vt:lpstr>
      <vt:lpstr>Recuperação/Tolerância a Falhas</vt:lpstr>
      <vt:lpstr>Recuperação/Tolerância a Falhas</vt:lpstr>
      <vt:lpstr>Recuperação/Tolerância a Falhas</vt:lpstr>
      <vt:lpstr>Recuperação/Tolerância a Falhas</vt:lpstr>
      <vt:lpstr>Idéia Básica: Registrar</vt:lpstr>
      <vt:lpstr>Recuperação usando Log</vt:lpstr>
      <vt:lpstr>Log</vt:lpstr>
      <vt:lpstr>Recuperação de Falha de Transação</vt:lpstr>
      <vt:lpstr>Recuperação de Falha do Sistema</vt:lpstr>
      <vt:lpstr>Tipos Falhas</vt:lpstr>
      <vt:lpstr>Requisitos dos SGBD Tipo de Falhas</vt:lpstr>
      <vt:lpstr>Requisitos dos SGBD Tipo de Falhas</vt:lpstr>
      <vt:lpstr>Requisitos dos SGBD Tipo de Falhas</vt:lpstr>
      <vt:lpstr>Requisitos dos SGBD Tipo de Falhas</vt:lpstr>
      <vt:lpstr>Requisitos dos SGBD Tipo de Falhas</vt:lpstr>
      <vt:lpstr>Arquitetura do Gerenciador de Recuperação</vt:lpstr>
      <vt:lpstr>Recuperação de Falha de Disco</vt:lpstr>
      <vt:lpstr>Tipos de Backup</vt:lpstr>
      <vt:lpstr>Recuperação usando Log</vt:lpstr>
      <vt:lpstr>Log</vt:lpstr>
      <vt:lpstr>Recuperação de Falha de Transação</vt:lpstr>
      <vt:lpstr>Recuperação de Falha do Sistema</vt:lpstr>
      <vt:lpstr>Checkpoint</vt:lpstr>
      <vt:lpstr>Checkpoint</vt:lpstr>
      <vt:lpstr>Slide 37</vt:lpstr>
      <vt:lpstr>Administradores e Utilizadores dos SGBD’s</vt:lpstr>
      <vt:lpstr>Administradores e Utilizadores dos SGBD’s</vt:lpstr>
      <vt:lpstr>Administradores e Utilizadores dos SGBD’s</vt:lpstr>
      <vt:lpstr>Exercícios</vt:lpstr>
      <vt:lpstr>Exercícios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Recuperação após falha</dc:title>
  <dc:creator>Lilian</dc:creator>
  <cp:lastModifiedBy>lilian</cp:lastModifiedBy>
  <cp:revision>26</cp:revision>
  <dcterms:created xsi:type="dcterms:W3CDTF">2011-09-20T14:16:56Z</dcterms:created>
  <dcterms:modified xsi:type="dcterms:W3CDTF">2012-11-06T19:28:32Z</dcterms:modified>
</cp:coreProperties>
</file>